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684" r:id="rId2"/>
    <p:sldId id="685" r:id="rId3"/>
    <p:sldId id="686" r:id="rId4"/>
    <p:sldId id="638" r:id="rId5"/>
    <p:sldId id="683" r:id="rId6"/>
    <p:sldId id="668" r:id="rId7"/>
    <p:sldId id="669" r:id="rId8"/>
    <p:sldId id="670" r:id="rId9"/>
    <p:sldId id="671" r:id="rId10"/>
    <p:sldId id="674" r:id="rId11"/>
    <p:sldId id="677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clrMru>
    <a:srgbClr val="488310"/>
    <a:srgbClr val="C8FF95"/>
    <a:srgbClr val="B6F27B"/>
    <a:srgbClr val="0000BE"/>
    <a:srgbClr val="004BFF"/>
    <a:srgbClr val="0000A0"/>
    <a:srgbClr val="000096"/>
    <a:srgbClr val="000090"/>
    <a:srgbClr val="00008C"/>
    <a:srgbClr val="00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8" autoAdjust="0"/>
    <p:restoredTop sz="98658" autoAdjust="0"/>
  </p:normalViewPr>
  <p:slideViewPr>
    <p:cSldViewPr snapToGrid="0" snapToObjects="1">
      <p:cViewPr>
        <p:scale>
          <a:sx n="108" d="100"/>
          <a:sy n="108" d="100"/>
        </p:scale>
        <p:origin x="592" y="9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6058AB-4478-8347-A145-DD38BEE70FA0}" type="doc">
      <dgm:prSet loTypeId="urn:microsoft.com/office/officeart/2005/8/layout/lProcess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F8D1B0D-D8AF-A644-9F3E-E83D6E458A42}">
      <dgm:prSet phldrT="[Text]" custT="1"/>
      <dgm:spPr>
        <a:solidFill>
          <a:srgbClr val="004BFF"/>
        </a:solidFill>
      </dgm:spPr>
      <dgm:t>
        <a:bodyPr/>
        <a:lstStyle/>
        <a:p>
          <a:r>
            <a:rPr lang="en-US" sz="1800" dirty="0" smtClean="0">
              <a:latin typeface="Avenir Book"/>
              <a:cs typeface="Avenir Book"/>
            </a:rPr>
            <a:t>What is the condition of the broadband/cellular services and access to Internet applications? </a:t>
          </a:r>
          <a:endParaRPr lang="en-US" sz="1800" dirty="0">
            <a:latin typeface="Avenir Book"/>
            <a:cs typeface="Avenir Book"/>
          </a:endParaRPr>
        </a:p>
      </dgm:t>
    </dgm:pt>
    <dgm:pt modelId="{1A7D7DAB-66BD-E34D-B096-8D4485624170}" type="parTrans" cxnId="{AAF0519D-BE0C-EF4F-B228-19FFFC0A3828}">
      <dgm:prSet/>
      <dgm:spPr/>
      <dgm:t>
        <a:bodyPr/>
        <a:lstStyle/>
        <a:p>
          <a:endParaRPr lang="en-US"/>
        </a:p>
      </dgm:t>
    </dgm:pt>
    <dgm:pt modelId="{455FADA4-D5E0-9746-BA52-C40D5C6B29AC}" type="sibTrans" cxnId="{AAF0519D-BE0C-EF4F-B228-19FFFC0A3828}">
      <dgm:prSet/>
      <dgm:spPr/>
      <dgm:t>
        <a:bodyPr/>
        <a:lstStyle/>
        <a:p>
          <a:endParaRPr lang="en-US"/>
        </a:p>
      </dgm:t>
    </dgm:pt>
    <dgm:pt modelId="{25BE4D31-19C8-9D4D-B7EE-DB45C5967B61}">
      <dgm:prSet phldrT="[Text]" custT="1"/>
      <dgm:spPr>
        <a:solidFill>
          <a:srgbClr val="004BFF"/>
        </a:solidFill>
      </dgm:spPr>
      <dgm:t>
        <a:bodyPr/>
        <a:lstStyle/>
        <a:p>
          <a:r>
            <a:rPr lang="en-US" sz="1800" dirty="0" smtClean="0">
              <a:latin typeface="Avenir Book"/>
              <a:cs typeface="Avenir Book"/>
            </a:rPr>
            <a:t>Are the </a:t>
          </a:r>
          <a:r>
            <a:rPr lang="en-US" sz="1800" dirty="0" err="1" smtClean="0">
              <a:latin typeface="Avenir Book"/>
              <a:cs typeface="Avenir Book"/>
            </a:rPr>
            <a:t>WiFi</a:t>
          </a:r>
          <a:r>
            <a:rPr lang="en-US" sz="1800" dirty="0" smtClean="0">
              <a:latin typeface="Avenir Book"/>
              <a:cs typeface="Avenir Book"/>
            </a:rPr>
            <a:t> signals clear?</a:t>
          </a:r>
        </a:p>
        <a:p>
          <a:r>
            <a:rPr lang="en-US" sz="1800" dirty="0" smtClean="0">
              <a:latin typeface="Avenir Book"/>
              <a:cs typeface="Avenir Book"/>
            </a:rPr>
            <a:t>Are other devices &amp; applications impacting performance?</a:t>
          </a:r>
          <a:endParaRPr lang="en-US" sz="1800" dirty="0">
            <a:latin typeface="Avenir Book"/>
            <a:cs typeface="Avenir Book"/>
          </a:endParaRPr>
        </a:p>
      </dgm:t>
    </dgm:pt>
    <dgm:pt modelId="{96D5E527-F7E5-7E4A-9137-DA8027CA546C}" type="parTrans" cxnId="{EF64AD27-6E47-8E48-AB58-68A53D2B4C33}">
      <dgm:prSet/>
      <dgm:spPr/>
      <dgm:t>
        <a:bodyPr/>
        <a:lstStyle/>
        <a:p>
          <a:endParaRPr lang="en-US"/>
        </a:p>
      </dgm:t>
    </dgm:pt>
    <dgm:pt modelId="{EAC0DA3B-0738-D043-AC4E-65D8B8398BEE}" type="sibTrans" cxnId="{EF64AD27-6E47-8E48-AB58-68A53D2B4C33}">
      <dgm:prSet/>
      <dgm:spPr/>
      <dgm:t>
        <a:bodyPr/>
        <a:lstStyle/>
        <a:p>
          <a:endParaRPr lang="en-US"/>
        </a:p>
      </dgm:t>
    </dgm:pt>
    <dgm:pt modelId="{AC1DC3A2-9C8D-8548-989F-8676F26F2B55}">
      <dgm:prSet phldrT="[Text]" custT="1"/>
      <dgm:spPr>
        <a:solidFill>
          <a:srgbClr val="004BFF"/>
        </a:solidFill>
      </dgm:spPr>
      <dgm:t>
        <a:bodyPr/>
        <a:lstStyle/>
        <a:p>
          <a:r>
            <a:rPr lang="en-US" sz="1800" dirty="0" smtClean="0">
              <a:latin typeface="Avenir Book"/>
              <a:cs typeface="Avenir Book"/>
            </a:rPr>
            <a:t>Is the device connected and working normally?</a:t>
          </a:r>
        </a:p>
      </dgm:t>
    </dgm:pt>
    <dgm:pt modelId="{D5F262FA-AE83-AB44-9F9B-3E7D26EC1D9E}" type="parTrans" cxnId="{746D7615-311B-8E40-9A0C-09A45CB404DA}">
      <dgm:prSet/>
      <dgm:spPr/>
      <dgm:t>
        <a:bodyPr/>
        <a:lstStyle/>
        <a:p>
          <a:endParaRPr lang="en-US"/>
        </a:p>
      </dgm:t>
    </dgm:pt>
    <dgm:pt modelId="{5FC4AD59-7081-014C-AD00-3AC12C93A064}" type="sibTrans" cxnId="{746D7615-311B-8E40-9A0C-09A45CB404DA}">
      <dgm:prSet/>
      <dgm:spPr/>
      <dgm:t>
        <a:bodyPr/>
        <a:lstStyle/>
        <a:p>
          <a:endParaRPr lang="en-US"/>
        </a:p>
      </dgm:t>
    </dgm:pt>
    <dgm:pt modelId="{41A639D7-C540-1F48-AC87-D7C084109AA3}" type="pres">
      <dgm:prSet presAssocID="{D76058AB-4478-8347-A145-DD38BEE70FA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51EC8FB-D1F5-B544-A1D3-32B29A28EAF7}" type="pres">
      <dgm:prSet presAssocID="{4F8D1B0D-D8AF-A644-9F3E-E83D6E458A42}" presName="horFlow" presStyleCnt="0"/>
      <dgm:spPr/>
    </dgm:pt>
    <dgm:pt modelId="{D4D7B38D-6BF3-A74B-8C41-2730FCDD5C53}" type="pres">
      <dgm:prSet presAssocID="{4F8D1B0D-D8AF-A644-9F3E-E83D6E458A42}" presName="bigChev" presStyleLbl="node1" presStyleIdx="0" presStyleCnt="3" custScaleX="161686" custLinFactNeighborX="-12360"/>
      <dgm:spPr/>
      <dgm:t>
        <a:bodyPr/>
        <a:lstStyle/>
        <a:p>
          <a:endParaRPr lang="en-US"/>
        </a:p>
      </dgm:t>
    </dgm:pt>
    <dgm:pt modelId="{A37B6889-DF0D-B34B-AE09-E008A43D3068}" type="pres">
      <dgm:prSet presAssocID="{4F8D1B0D-D8AF-A644-9F3E-E83D6E458A42}" presName="vSp" presStyleCnt="0"/>
      <dgm:spPr/>
    </dgm:pt>
    <dgm:pt modelId="{018C8742-855D-044A-91C3-792B61AFFD7F}" type="pres">
      <dgm:prSet presAssocID="{25BE4D31-19C8-9D4D-B7EE-DB45C5967B61}" presName="horFlow" presStyleCnt="0"/>
      <dgm:spPr/>
    </dgm:pt>
    <dgm:pt modelId="{0A59A242-23F2-9149-80D5-0F284B0DD1CB}" type="pres">
      <dgm:prSet presAssocID="{25BE4D31-19C8-9D4D-B7EE-DB45C5967B61}" presName="bigChev" presStyleLbl="node1" presStyleIdx="1" presStyleCnt="3" custScaleX="161686" custLinFactNeighborX="-12360"/>
      <dgm:spPr/>
      <dgm:t>
        <a:bodyPr/>
        <a:lstStyle/>
        <a:p>
          <a:endParaRPr lang="en-US"/>
        </a:p>
      </dgm:t>
    </dgm:pt>
    <dgm:pt modelId="{69ABD115-4A97-714D-A827-FC625C0013FC}" type="pres">
      <dgm:prSet presAssocID="{25BE4D31-19C8-9D4D-B7EE-DB45C5967B61}" presName="vSp" presStyleCnt="0"/>
      <dgm:spPr/>
    </dgm:pt>
    <dgm:pt modelId="{2C855EBD-C3A1-7749-A388-2EA7D9AD94D9}" type="pres">
      <dgm:prSet presAssocID="{AC1DC3A2-9C8D-8548-989F-8676F26F2B55}" presName="horFlow" presStyleCnt="0"/>
      <dgm:spPr/>
    </dgm:pt>
    <dgm:pt modelId="{5D27C89F-6B97-9F48-B362-F96203BEE725}" type="pres">
      <dgm:prSet presAssocID="{AC1DC3A2-9C8D-8548-989F-8676F26F2B55}" presName="bigChev" presStyleLbl="node1" presStyleIdx="2" presStyleCnt="3" custScaleX="161686" custLinFactNeighborX="-12360"/>
      <dgm:spPr/>
      <dgm:t>
        <a:bodyPr/>
        <a:lstStyle/>
        <a:p>
          <a:endParaRPr lang="en-US"/>
        </a:p>
      </dgm:t>
    </dgm:pt>
  </dgm:ptLst>
  <dgm:cxnLst>
    <dgm:cxn modelId="{6667D590-4C3D-F84D-AED4-B66CDBC387E4}" type="presOf" srcId="{25BE4D31-19C8-9D4D-B7EE-DB45C5967B61}" destId="{0A59A242-23F2-9149-80D5-0F284B0DD1CB}" srcOrd="0" destOrd="0" presId="urn:microsoft.com/office/officeart/2005/8/layout/lProcess3"/>
    <dgm:cxn modelId="{C9A420A0-F9AA-AE4C-B788-EC0925A1124C}" type="presOf" srcId="{AC1DC3A2-9C8D-8548-989F-8676F26F2B55}" destId="{5D27C89F-6B97-9F48-B362-F96203BEE725}" srcOrd="0" destOrd="0" presId="urn:microsoft.com/office/officeart/2005/8/layout/lProcess3"/>
    <dgm:cxn modelId="{C7DE8E8C-F5C2-FE46-BBD8-62E14784B01F}" type="presOf" srcId="{4F8D1B0D-D8AF-A644-9F3E-E83D6E458A42}" destId="{D4D7B38D-6BF3-A74B-8C41-2730FCDD5C53}" srcOrd="0" destOrd="0" presId="urn:microsoft.com/office/officeart/2005/8/layout/lProcess3"/>
    <dgm:cxn modelId="{746D7615-311B-8E40-9A0C-09A45CB404DA}" srcId="{D76058AB-4478-8347-A145-DD38BEE70FA0}" destId="{AC1DC3A2-9C8D-8548-989F-8676F26F2B55}" srcOrd="2" destOrd="0" parTransId="{D5F262FA-AE83-AB44-9F9B-3E7D26EC1D9E}" sibTransId="{5FC4AD59-7081-014C-AD00-3AC12C93A064}"/>
    <dgm:cxn modelId="{AAF0519D-BE0C-EF4F-B228-19FFFC0A3828}" srcId="{D76058AB-4478-8347-A145-DD38BEE70FA0}" destId="{4F8D1B0D-D8AF-A644-9F3E-E83D6E458A42}" srcOrd="0" destOrd="0" parTransId="{1A7D7DAB-66BD-E34D-B096-8D4485624170}" sibTransId="{455FADA4-D5E0-9746-BA52-C40D5C6B29AC}"/>
    <dgm:cxn modelId="{D9274193-17AF-0044-80B8-3DA900E89904}" type="presOf" srcId="{D76058AB-4478-8347-A145-DD38BEE70FA0}" destId="{41A639D7-C540-1F48-AC87-D7C084109AA3}" srcOrd="0" destOrd="0" presId="urn:microsoft.com/office/officeart/2005/8/layout/lProcess3"/>
    <dgm:cxn modelId="{EF64AD27-6E47-8E48-AB58-68A53D2B4C33}" srcId="{D76058AB-4478-8347-A145-DD38BEE70FA0}" destId="{25BE4D31-19C8-9D4D-B7EE-DB45C5967B61}" srcOrd="1" destOrd="0" parTransId="{96D5E527-F7E5-7E4A-9137-DA8027CA546C}" sibTransId="{EAC0DA3B-0738-D043-AC4E-65D8B8398BEE}"/>
    <dgm:cxn modelId="{D5FC5045-F578-7449-8DDE-F59D91FC9347}" type="presParOf" srcId="{41A639D7-C540-1F48-AC87-D7C084109AA3}" destId="{651EC8FB-D1F5-B544-A1D3-32B29A28EAF7}" srcOrd="0" destOrd="0" presId="urn:microsoft.com/office/officeart/2005/8/layout/lProcess3"/>
    <dgm:cxn modelId="{C5A850E5-98AE-6A41-B339-F5E1DB91FC2D}" type="presParOf" srcId="{651EC8FB-D1F5-B544-A1D3-32B29A28EAF7}" destId="{D4D7B38D-6BF3-A74B-8C41-2730FCDD5C53}" srcOrd="0" destOrd="0" presId="urn:microsoft.com/office/officeart/2005/8/layout/lProcess3"/>
    <dgm:cxn modelId="{0AD1BF36-612A-0646-B798-390BDD1C394F}" type="presParOf" srcId="{41A639D7-C540-1F48-AC87-D7C084109AA3}" destId="{A37B6889-DF0D-B34B-AE09-E008A43D3068}" srcOrd="1" destOrd="0" presId="urn:microsoft.com/office/officeart/2005/8/layout/lProcess3"/>
    <dgm:cxn modelId="{9E1FA738-7C5B-D54A-A79E-28CB1EC52075}" type="presParOf" srcId="{41A639D7-C540-1F48-AC87-D7C084109AA3}" destId="{018C8742-855D-044A-91C3-792B61AFFD7F}" srcOrd="2" destOrd="0" presId="urn:microsoft.com/office/officeart/2005/8/layout/lProcess3"/>
    <dgm:cxn modelId="{EA83A7D8-4B98-A54D-BF93-BAB4965AD60D}" type="presParOf" srcId="{018C8742-855D-044A-91C3-792B61AFFD7F}" destId="{0A59A242-23F2-9149-80D5-0F284B0DD1CB}" srcOrd="0" destOrd="0" presId="urn:microsoft.com/office/officeart/2005/8/layout/lProcess3"/>
    <dgm:cxn modelId="{6DFAE2B5-063E-B54D-8388-A9C2A83821A9}" type="presParOf" srcId="{41A639D7-C540-1F48-AC87-D7C084109AA3}" destId="{69ABD115-4A97-714D-A827-FC625C0013FC}" srcOrd="3" destOrd="0" presId="urn:microsoft.com/office/officeart/2005/8/layout/lProcess3"/>
    <dgm:cxn modelId="{052A7909-9D92-AC49-A895-4C35884AFF7B}" type="presParOf" srcId="{41A639D7-C540-1F48-AC87-D7C084109AA3}" destId="{2C855EBD-C3A1-7749-A388-2EA7D9AD94D9}" srcOrd="4" destOrd="0" presId="urn:microsoft.com/office/officeart/2005/8/layout/lProcess3"/>
    <dgm:cxn modelId="{29F3F72D-E598-1B4C-96D4-0BC4C4DD609E}" type="presParOf" srcId="{2C855EBD-C3A1-7749-A388-2EA7D9AD94D9}" destId="{5D27C89F-6B97-9F48-B362-F96203BEE72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7B38D-6BF3-A74B-8C41-2730FCDD5C53}">
      <dsp:nvSpPr>
        <dsp:cNvPr id="0" name=""/>
        <dsp:cNvSpPr/>
      </dsp:nvSpPr>
      <dsp:spPr>
        <a:xfrm>
          <a:off x="1560552" y="1411"/>
          <a:ext cx="4431038" cy="1096208"/>
        </a:xfrm>
        <a:prstGeom prst="chevron">
          <a:avLst/>
        </a:prstGeom>
        <a:solidFill>
          <a:srgbClr val="004BFF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venir Book"/>
              <a:cs typeface="Avenir Book"/>
            </a:rPr>
            <a:t>What is the condition of the broadband/cellular services and access to Internet applications? </a:t>
          </a:r>
          <a:endParaRPr lang="en-US" sz="1800" kern="1200" dirty="0">
            <a:latin typeface="Avenir Book"/>
            <a:cs typeface="Avenir Book"/>
          </a:endParaRPr>
        </a:p>
      </dsp:txBody>
      <dsp:txXfrm>
        <a:off x="2108656" y="1411"/>
        <a:ext cx="3334830" cy="1096208"/>
      </dsp:txXfrm>
    </dsp:sp>
    <dsp:sp modelId="{0A59A242-23F2-9149-80D5-0F284B0DD1CB}">
      <dsp:nvSpPr>
        <dsp:cNvPr id="0" name=""/>
        <dsp:cNvSpPr/>
      </dsp:nvSpPr>
      <dsp:spPr>
        <a:xfrm>
          <a:off x="1560552" y="1251088"/>
          <a:ext cx="4431038" cy="1096208"/>
        </a:xfrm>
        <a:prstGeom prst="chevron">
          <a:avLst/>
        </a:prstGeom>
        <a:solidFill>
          <a:srgbClr val="004BFF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venir Book"/>
              <a:cs typeface="Avenir Book"/>
            </a:rPr>
            <a:t>Are the </a:t>
          </a:r>
          <a:r>
            <a:rPr lang="en-US" sz="1800" kern="1200" dirty="0" err="1" smtClean="0">
              <a:latin typeface="Avenir Book"/>
              <a:cs typeface="Avenir Book"/>
            </a:rPr>
            <a:t>WiFi</a:t>
          </a:r>
          <a:r>
            <a:rPr lang="en-US" sz="1800" kern="1200" dirty="0" smtClean="0">
              <a:latin typeface="Avenir Book"/>
              <a:cs typeface="Avenir Book"/>
            </a:rPr>
            <a:t> signals clear?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venir Book"/>
              <a:cs typeface="Avenir Book"/>
            </a:rPr>
            <a:t>Are other devices &amp; applications impacting performance?</a:t>
          </a:r>
          <a:endParaRPr lang="en-US" sz="1800" kern="1200" dirty="0">
            <a:latin typeface="Avenir Book"/>
            <a:cs typeface="Avenir Book"/>
          </a:endParaRPr>
        </a:p>
      </dsp:txBody>
      <dsp:txXfrm>
        <a:off x="2108656" y="1251088"/>
        <a:ext cx="3334830" cy="1096208"/>
      </dsp:txXfrm>
    </dsp:sp>
    <dsp:sp modelId="{5D27C89F-6B97-9F48-B362-F96203BEE725}">
      <dsp:nvSpPr>
        <dsp:cNvPr id="0" name=""/>
        <dsp:cNvSpPr/>
      </dsp:nvSpPr>
      <dsp:spPr>
        <a:xfrm>
          <a:off x="1560552" y="2500766"/>
          <a:ext cx="4431038" cy="1096208"/>
        </a:xfrm>
        <a:prstGeom prst="chevron">
          <a:avLst/>
        </a:prstGeom>
        <a:solidFill>
          <a:srgbClr val="004BFF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venir Book"/>
              <a:cs typeface="Avenir Book"/>
            </a:rPr>
            <a:t>Is the device connected and working normally?</a:t>
          </a:r>
        </a:p>
      </dsp:txBody>
      <dsp:txXfrm>
        <a:off x="2108656" y="2500766"/>
        <a:ext cx="3334830" cy="1096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2391D-2A64-3D44-9245-108A60D4DFE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73933-3F63-1C40-AFC7-791B3F37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9A968-6B3D-EB41-B72A-85A6AD2A42EB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FFB0D-AB68-3145-ACEB-6D51CA49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70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FFB0D-AB68-3145-ACEB-6D51CA49F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92DB-2455-2144-9F6C-2BB1F879671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65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92DB-2455-2144-9F6C-2BB1F879671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6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FFB0D-AB68-3145-ACEB-6D51CA49FF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2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FFB0D-AB68-3145-ACEB-6D51CA49FF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7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>
            <a:noAutofit/>
          </a:bodyPr>
          <a:lstStyle>
            <a:lvl1pPr algn="ctr">
              <a:defRPr sz="8000">
                <a:latin typeface="Avenir Heavy"/>
                <a:cs typeface="Avenir Heavy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52A3851-320C-1247-8906-847BE5A29A0A}" type="datetime1">
              <a:rPr lang="en-US" smtClean="0"/>
              <a:pPr/>
              <a:t>7/19/16</a:t>
            </a:fld>
            <a:r>
              <a:rPr lang="en-US" dirty="0" smtClean="0"/>
              <a:t>   &lt;#&gt;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142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73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75007-26F2-E941-BF54-7F32A382050C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142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2C51-5E55-E948-9E02-4E6917CC1561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142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6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7524-D471-7A4F-BF8B-20210C4E34DE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142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0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1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AD16-968A-3F4B-A9FA-4147E967FEB0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142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1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BCCD-923D-6748-9686-A8E8C5F79048}" type="datetime1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91142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6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D653-7712-524E-85C7-57FA433B6275}" type="datetime1">
              <a:rPr lang="en-US" smtClean="0"/>
              <a:t>7/19/16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91142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0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ED8E-7C3E-4B4E-B81D-537FDD21B554}" type="datetime1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91142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1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4AF7-7419-A442-A3CF-6639278E179C}" type="datetime1">
              <a:rPr lang="en-US" smtClean="0"/>
              <a:t>7/19/16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91142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723C-7450-524B-A2D1-EDFBAADEA4FD}" type="datetime1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91142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8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DC4A9-C2D1-D340-B2FA-58D1B749F9F8}" type="datetime1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91142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" y="4911420"/>
            <a:ext cx="9144002" cy="242952"/>
          </a:xfrm>
          <a:prstGeom prst="rect">
            <a:avLst/>
          </a:prstGeom>
          <a:gradFill flip="none" rotWithShape="1">
            <a:gsLst>
              <a:gs pos="70000">
                <a:schemeClr val="bg1"/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330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775"/>
            <a:ext cx="8229600" cy="3598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31" y="49114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95959"/>
                </a:solidFill>
              </a:defRPr>
            </a:lvl1pPr>
          </a:lstStyle>
          <a:p>
            <a:fld id="{81256453-B95E-CB42-AF08-FBFE47E0271F}" type="datetime1">
              <a:rPr lang="en-US" smtClean="0"/>
              <a:t>7/19/16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8269" y="49114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7F7F7F"/>
                </a:solidFill>
              </a:defRPr>
            </a:lvl1pPr>
          </a:lstStyle>
          <a:p>
            <a:fld id="{5B8E115A-35E4-694C-BCCC-E1ECACFD713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62" y="4601845"/>
            <a:ext cx="585314" cy="5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9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venir Heavy"/>
          <a:ea typeface="+mj-ea"/>
          <a:cs typeface="Avenir Heavy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microsoft.com/office/2007/relationships/hdphoto" Target="../media/hdphoto2.wdp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microsoft.com/office/2007/relationships/hdphoto" Target="../media/hdphoto12.wdp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25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15.png"/><Relationship Id="rId13" Type="http://schemas.microsoft.com/office/2007/relationships/hdphoto" Target="../media/hdphoto6.wdp"/><Relationship Id="rId14" Type="http://schemas.openxmlformats.org/officeDocument/2006/relationships/image" Target="../media/image16.png"/><Relationship Id="rId15" Type="http://schemas.microsoft.com/office/2007/relationships/hdphoto" Target="../media/hdphoto7.wdp"/><Relationship Id="rId16" Type="http://schemas.openxmlformats.org/officeDocument/2006/relationships/image" Target="../media/image17.png"/><Relationship Id="rId17" Type="http://schemas.microsoft.com/office/2007/relationships/hdphoto" Target="../media/hdphoto8.wdp"/><Relationship Id="rId18" Type="http://schemas.openxmlformats.org/officeDocument/2006/relationships/image" Target="../media/image18.png"/><Relationship Id="rId1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10.png"/><Relationship Id="rId6" Type="http://schemas.microsoft.com/office/2007/relationships/hdphoto" Target="../media/hdphoto4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emf"/><Relationship Id="rId10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openxmlformats.org/officeDocument/2006/relationships/image" Target="../media/image15.png"/><Relationship Id="rId13" Type="http://schemas.microsoft.com/office/2007/relationships/hdphoto" Target="../media/hdphoto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jp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g"/><Relationship Id="rId12" Type="http://schemas.openxmlformats.org/officeDocument/2006/relationships/image" Target="../media/image15.png"/><Relationship Id="rId13" Type="http://schemas.microsoft.com/office/2007/relationships/hdphoto" Target="../media/hdphoto6.wdp"/><Relationship Id="rId14" Type="http://schemas.openxmlformats.org/officeDocument/2006/relationships/image" Target="../media/image31.png"/><Relationship Id="rId15" Type="http://schemas.microsoft.com/office/2007/relationships/hdphoto" Target="../media/hdphoto10.wdp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16.png"/><Relationship Id="rId6" Type="http://schemas.microsoft.com/office/2007/relationships/hdphoto" Target="../media/hdphoto7.wdp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 descr="Architecture 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771"/>
            <a:ext cx="9144000" cy="400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3187071"/>
            <a:ext cx="659081" cy="8386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3-320-242-TS.jpe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1" y="3187072"/>
            <a:ext cx="1181626" cy="886220"/>
          </a:xfrm>
          <a:prstGeom prst="rect">
            <a:avLst/>
          </a:prstGeom>
        </p:spPr>
      </p:pic>
      <p:pic>
        <p:nvPicPr>
          <p:cNvPr id="6" name="Picture 5" descr="roku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27" y="1546873"/>
            <a:ext cx="660761" cy="386141"/>
          </a:xfrm>
          <a:prstGeom prst="rect">
            <a:avLst/>
          </a:prstGeom>
        </p:spPr>
      </p:pic>
      <p:pic>
        <p:nvPicPr>
          <p:cNvPr id="7" name="Picture 6" descr="11-7-08-xbox-ps3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82" r="100000">
                        <a14:foregroundMark x1="63091" y1="44373" x2="63091" y2="44373"/>
                        <a14:foregroundMark x1="58909" y1="43087" x2="58909" y2="43087"/>
                        <a14:foregroundMark x1="56182" y1="33119" x2="56182" y2="33119"/>
                        <a14:foregroundMark x1="66182" y1="33762" x2="66182" y2="33762"/>
                        <a14:foregroundMark x1="66182" y1="33762" x2="66182" y2="33762"/>
                        <a14:foregroundMark x1="65273" y1="22830" x2="65273" y2="22830"/>
                        <a14:foregroundMark x1="67636" y1="15756" x2="67636" y2="15756"/>
                        <a14:foregroundMark x1="67273" y1="36013" x2="67273" y2="36013"/>
                        <a14:foregroundMark x1="55818" y1="63344" x2="55818" y2="63344"/>
                        <a14:foregroundMark x1="56545" y1="70418" x2="56545" y2="70418"/>
                        <a14:foregroundMark x1="58727" y1="77170" x2="58727" y2="77170"/>
                        <a14:foregroundMark x1="56182" y1="93248" x2="56182" y2="93248"/>
                        <a14:foregroundMark x1="49818" y1="80386" x2="49818" y2="80386"/>
                        <a14:foregroundMark x1="49818" y1="72026" x2="49818" y2="72026"/>
                        <a14:foregroundMark x1="51091" y1="56270" x2="51091" y2="56270"/>
                        <a14:foregroundMark x1="54000" y1="55949" x2="54000" y2="55949"/>
                        <a14:foregroundMark x1="51091" y1="41158" x2="51091" y2="41158"/>
                        <a14:foregroundMark x1="50000" y1="25723" x2="50000" y2="25723"/>
                        <a14:foregroundMark x1="51273" y1="11897" x2="51273" y2="11897"/>
                        <a14:foregroundMark x1="54000" y1="7717" x2="54000" y2="7717"/>
                        <a14:foregroundMark x1="54909" y1="18971" x2="54909" y2="18971"/>
                        <a14:foregroundMark x1="50545" y1="27653" x2="50545" y2="27653"/>
                        <a14:foregroundMark x1="48364" y1="7717" x2="48364" y2="7717"/>
                        <a14:foregroundMark x1="48909" y1="14469" x2="48909" y2="14469"/>
                        <a14:foregroundMark x1="48909" y1="20900" x2="48909" y2="20900"/>
                        <a14:foregroundMark x1="48909" y1="17042" x2="48909" y2="17042"/>
                        <a14:foregroundMark x1="67818" y1="26045" x2="67818" y2="26045"/>
                        <a14:foregroundMark x1="64727" y1="56270" x2="64727" y2="56270"/>
                        <a14:foregroundMark x1="64182" y1="72026" x2="64182" y2="72026"/>
                        <a14:foregroundMark x1="50000" y1="76206" x2="50000" y2="76206"/>
                        <a14:foregroundMark x1="50182" y1="63023" x2="50182" y2="63023"/>
                        <a14:foregroundMark x1="52545" y1="72026" x2="52545" y2="72026"/>
                        <a14:foregroundMark x1="49818" y1="66559" x2="49818" y2="66559"/>
                        <a14:foregroundMark x1="49636" y1="92283" x2="49636" y2="92283"/>
                        <a14:foregroundMark x1="49636" y1="83601" x2="49636" y2="83601"/>
                        <a14:foregroundMark x1="48909" y1="30225" x2="48909" y2="30225"/>
                        <a14:foregroundMark x1="49091" y1="37299" x2="49091" y2="37299"/>
                        <a14:foregroundMark x1="49818" y1="42444" x2="49818" y2="42444"/>
                        <a14:foregroundMark x1="49818" y1="49839" x2="49818" y2="49839"/>
                        <a14:foregroundMark x1="50545" y1="57556" x2="50545" y2="57556"/>
                        <a14:foregroundMark x1="49818" y1="54341" x2="49818" y2="54341"/>
                        <a14:foregroundMark x1="67273" y1="52090" x2="67273" y2="52090"/>
                        <a14:foregroundMark x1="68545" y1="63987" x2="68545" y2="63987"/>
                        <a14:foregroundMark x1="68182" y1="74598" x2="68182" y2="74598"/>
                        <a14:foregroundMark x1="48909" y1="23473" x2="48909" y2="23473"/>
                        <a14:foregroundMark x1="49636" y1="32154" x2="49636" y2="32154"/>
                        <a14:foregroundMark x1="49455" y1="39550" x2="49455" y2="39550"/>
                        <a14:foregroundMark x1="49091" y1="34405" x2="49091" y2="34405"/>
                        <a14:foregroundMark x1="49636" y1="45659" x2="49636" y2="45659"/>
                        <a14:foregroundMark x1="49455" y1="68810" x2="49455" y2="68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789"/>
          <a:stretch/>
        </p:blipFill>
        <p:spPr>
          <a:xfrm>
            <a:off x="173176" y="731172"/>
            <a:ext cx="561476" cy="439671"/>
          </a:xfrm>
          <a:prstGeom prst="rect">
            <a:avLst/>
          </a:prstGeom>
        </p:spPr>
      </p:pic>
      <p:pic>
        <p:nvPicPr>
          <p:cNvPr id="8" name="Picture 7" descr="5c9582c9082662105fc65cab4df9fd4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41" y="1345045"/>
            <a:ext cx="381343" cy="26100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531769" y="495717"/>
            <a:ext cx="3398475" cy="910579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latin typeface="Avenir Book" charset="0"/>
                <a:ea typeface="Avenir Book" charset="0"/>
                <a:cs typeface="Avenir Book" charset="0"/>
              </a:rPr>
              <a:t>Omny</a:t>
            </a:r>
            <a:r>
              <a:rPr lang="en-US" sz="2000" b="1" dirty="0" smtClean="0">
                <a:latin typeface="Avenir Book" charset="0"/>
                <a:ea typeface="Avenir Book" charset="0"/>
                <a:cs typeface="Avenir Book" charset="0"/>
              </a:rPr>
              <a:t> IQ Cloud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for</a:t>
            </a:r>
            <a:b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Diagnostics and Analytics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39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2411182"/>
              </p:ext>
            </p:extLst>
          </p:nvPr>
        </p:nvGraphicFramePr>
        <p:xfrm>
          <a:off x="457200" y="1117775"/>
          <a:ext cx="8229600" cy="3598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113306"/>
            <a:ext cx="8684669" cy="857250"/>
          </a:xfrm>
        </p:spPr>
        <p:txBody>
          <a:bodyPr>
            <a:normAutofit fontScale="90000"/>
          </a:bodyPr>
          <a:lstStyle/>
          <a:p>
            <a:r>
              <a:rPr lang="en-US" sz="3500" dirty="0" smtClean="0"/>
              <a:t>Correlating information to </a:t>
            </a:r>
            <a:br>
              <a:rPr lang="en-US" sz="3500" dirty="0" smtClean="0"/>
            </a:br>
            <a:r>
              <a:rPr lang="en-US" sz="3500" dirty="0" smtClean="0"/>
              <a:t>Fault Isolate, Detect and Remediate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8856" y="1379214"/>
            <a:ext cx="13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Internet</a:t>
            </a: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Conditions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38" y="2472470"/>
            <a:ext cx="1659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Local</a:t>
            </a: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Environmental</a:t>
            </a: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Conditions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855" y="3858210"/>
            <a:ext cx="13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Device</a:t>
            </a: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Conditions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243765" y="1117780"/>
            <a:ext cx="409659" cy="3538313"/>
          </a:xfrm>
          <a:prstGeom prst="upArrow">
            <a:avLst/>
          </a:prstGeom>
          <a:solidFill>
            <a:srgbClr val="004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599205" y="3658681"/>
            <a:ext cx="1176751" cy="1038238"/>
            <a:chOff x="7085243" y="2269421"/>
            <a:chExt cx="1176751" cy="1038238"/>
          </a:xfrm>
        </p:grpSpPr>
        <p:pic>
          <p:nvPicPr>
            <p:cNvPr id="17" name="Picture 16" descr="Icons8-Windows-8-Network-Wifi.ico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243" y="2269421"/>
              <a:ext cx="364729" cy="364729"/>
            </a:xfrm>
            <a:prstGeom prst="rect">
              <a:avLst/>
            </a:prstGeom>
          </p:spPr>
        </p:pic>
        <p:pic>
          <p:nvPicPr>
            <p:cNvPr id="16" name="Picture 15" descr="tv_PNG477.png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835" y="2473833"/>
              <a:ext cx="1152159" cy="83382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286976" y="2474012"/>
              <a:ext cx="8603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D9D9D9"/>
                  </a:solidFill>
                  <a:latin typeface="Avenir Book"/>
                  <a:cs typeface="Avenir Book"/>
                </a:rPr>
                <a:t>IOT</a:t>
              </a:r>
            </a:p>
            <a:p>
              <a:pPr algn="ctr"/>
              <a:r>
                <a:rPr lang="en-US" dirty="0" smtClean="0">
                  <a:solidFill>
                    <a:srgbClr val="D9D9D9"/>
                  </a:solidFill>
                  <a:latin typeface="Avenir Book"/>
                  <a:cs typeface="Avenir Book"/>
                </a:rPr>
                <a:t>device</a:t>
              </a:r>
              <a:endParaRPr lang="en-US" dirty="0">
                <a:solidFill>
                  <a:srgbClr val="D9D9D9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531147" y="1013644"/>
            <a:ext cx="1312867" cy="1300184"/>
            <a:chOff x="7526918" y="3065400"/>
            <a:chExt cx="1042975" cy="1042975"/>
          </a:xfrm>
        </p:grpSpPr>
        <p:pic>
          <p:nvPicPr>
            <p:cNvPr id="19" name="Picture 18" descr="clouds.png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8" y="3065400"/>
              <a:ext cx="1042975" cy="10429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714611" y="3449889"/>
              <a:ext cx="717534" cy="271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Avenir Book"/>
                  <a:cs typeface="Avenir Book"/>
                </a:rPr>
                <a:t>I</a:t>
              </a:r>
              <a:r>
                <a:rPr lang="en-US" sz="1600" dirty="0" smtClean="0">
                  <a:solidFill>
                    <a:schemeClr val="tx1">
                      <a:lumMod val="85000"/>
                    </a:schemeClr>
                  </a:solidFill>
                  <a:latin typeface="Avenir Book"/>
                  <a:cs typeface="Avenir Book"/>
                </a:rPr>
                <a:t>nternet</a:t>
              </a:r>
              <a:endParaRPr lang="en-US" sz="1600" dirty="0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56164" y="2417944"/>
            <a:ext cx="1062833" cy="1040843"/>
            <a:chOff x="7286976" y="1881739"/>
            <a:chExt cx="812800" cy="812800"/>
          </a:xfrm>
        </p:grpSpPr>
        <p:pic>
          <p:nvPicPr>
            <p:cNvPr id="23" name="Picture 22" descr="WirelessRouter.png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286976" y="1881739"/>
              <a:ext cx="812800" cy="812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360487" y="1998076"/>
              <a:ext cx="614839" cy="288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router</a:t>
              </a:r>
              <a:endPara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pic>
        <p:nvPicPr>
          <p:cNvPr id="25" name="Picture 24" descr="black-lightning-bolt-symbol_318-33936.png.jpeg"/>
          <p:cNvPicPr>
            <a:picLocks noChangeAspect="1"/>
          </p:cNvPicPr>
          <p:nvPr/>
        </p:nvPicPr>
        <p:blipFill rotWithShape="1"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9744" r="89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1" r="21680"/>
          <a:stretch/>
        </p:blipFill>
        <p:spPr>
          <a:xfrm>
            <a:off x="7000773" y="2031732"/>
            <a:ext cx="373610" cy="641734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 rot="5400000">
            <a:off x="7604709" y="4387855"/>
            <a:ext cx="90055" cy="132531"/>
            <a:chOff x="7817236" y="4696919"/>
            <a:chExt cx="113086" cy="95254"/>
          </a:xfrm>
        </p:grpSpPr>
        <p:sp>
          <p:nvSpPr>
            <p:cNvPr id="47" name="Oval 46"/>
            <p:cNvSpPr/>
            <p:nvPr/>
          </p:nvSpPr>
          <p:spPr>
            <a:xfrm>
              <a:off x="7817236" y="4696919"/>
              <a:ext cx="90055" cy="95254"/>
            </a:xfrm>
            <a:prstGeom prst="ellipse">
              <a:avLst/>
            </a:prstGeom>
            <a:noFill/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873792" y="4716161"/>
              <a:ext cx="56530" cy="57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Bent Arrow 49"/>
          <p:cNvSpPr/>
          <p:nvPr/>
        </p:nvSpPr>
        <p:spPr>
          <a:xfrm flipV="1">
            <a:off x="7621538" y="4409087"/>
            <a:ext cx="259498" cy="287829"/>
          </a:xfrm>
          <a:prstGeom prst="bentArrow">
            <a:avLst>
              <a:gd name="adj1" fmla="val 20497"/>
              <a:gd name="adj2" fmla="val 25000"/>
              <a:gd name="adj3" fmla="val 0"/>
              <a:gd name="adj4" fmla="val 43750"/>
            </a:avLst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8" name="Picture 27" descr="1436216965513.png"/>
          <p:cNvPicPr>
            <a:picLocks noChangeAspect="1"/>
          </p:cNvPicPr>
          <p:nvPr/>
        </p:nvPicPr>
        <p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88" y="4394505"/>
            <a:ext cx="393044" cy="393044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7598997" y="4061632"/>
            <a:ext cx="90055" cy="132531"/>
            <a:chOff x="7817236" y="4696919"/>
            <a:chExt cx="113086" cy="95254"/>
          </a:xfrm>
        </p:grpSpPr>
        <p:sp>
          <p:nvSpPr>
            <p:cNvPr id="52" name="Oval 51"/>
            <p:cNvSpPr/>
            <p:nvPr/>
          </p:nvSpPr>
          <p:spPr>
            <a:xfrm>
              <a:off x="7817236" y="4696919"/>
              <a:ext cx="90055" cy="95254"/>
            </a:xfrm>
            <a:prstGeom prst="ellipse">
              <a:avLst/>
            </a:prstGeom>
            <a:noFill/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73792" y="4716161"/>
              <a:ext cx="56530" cy="57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7487704" y="3896591"/>
            <a:ext cx="90055" cy="132531"/>
            <a:chOff x="7817236" y="4696919"/>
            <a:chExt cx="113086" cy="95254"/>
          </a:xfrm>
        </p:grpSpPr>
        <p:sp>
          <p:nvSpPr>
            <p:cNvPr id="56" name="Oval 55"/>
            <p:cNvSpPr/>
            <p:nvPr/>
          </p:nvSpPr>
          <p:spPr>
            <a:xfrm>
              <a:off x="7817236" y="4696919"/>
              <a:ext cx="90055" cy="95254"/>
            </a:xfrm>
            <a:prstGeom prst="ellipse">
              <a:avLst/>
            </a:prstGeom>
            <a:noFill/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873792" y="4716161"/>
              <a:ext cx="56530" cy="57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an 58"/>
          <p:cNvSpPr/>
          <p:nvPr/>
        </p:nvSpPr>
        <p:spPr>
          <a:xfrm rot="5400000">
            <a:off x="7956604" y="3749038"/>
            <a:ext cx="59049" cy="761575"/>
          </a:xfrm>
          <a:prstGeom prst="can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Web-Analytics-Icon-150x150.png"/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69" y="3950303"/>
            <a:ext cx="466219" cy="385381"/>
          </a:xfrm>
          <a:prstGeom prst="rect">
            <a:avLst/>
          </a:prstGeom>
        </p:spPr>
      </p:pic>
      <p:sp>
        <p:nvSpPr>
          <p:cNvPr id="60" name="Bent Arrow 59"/>
          <p:cNvSpPr/>
          <p:nvPr/>
        </p:nvSpPr>
        <p:spPr>
          <a:xfrm rot="10800000" flipH="1" flipV="1">
            <a:off x="7497404" y="3741495"/>
            <a:ext cx="383633" cy="260035"/>
          </a:xfrm>
          <a:prstGeom prst="bentArrow">
            <a:avLst>
              <a:gd name="adj1" fmla="val 26352"/>
              <a:gd name="adj2" fmla="val 25000"/>
              <a:gd name="adj3" fmla="val 0"/>
              <a:gd name="adj4" fmla="val 43750"/>
            </a:avLst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8" name="Picture 37" descr="operational-analytics-icon-sky.png"/>
          <p:cNvPicPr>
            <a:picLocks noChangeAspect="1"/>
          </p:cNvPicPr>
          <p:nvPr/>
        </p:nvPicPr>
        <p:blipFill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67" y="3634070"/>
            <a:ext cx="384123" cy="384123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7566700" y="2125443"/>
            <a:ext cx="533602" cy="539833"/>
            <a:chOff x="8007212" y="869252"/>
            <a:chExt cx="793377" cy="824591"/>
          </a:xfrm>
        </p:grpSpPr>
        <p:pic>
          <p:nvPicPr>
            <p:cNvPr id="36" name="Picture 35" descr="Icon-LG-TrainingServices.png"/>
            <p:cNvPicPr>
              <a:picLocks noChangeAspect="1"/>
            </p:cNvPicPr>
            <p:nvPr/>
          </p:nvPicPr>
          <p:blipFill>
            <a:blip r:embed="rId1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021" y="1078154"/>
              <a:ext cx="567047" cy="422045"/>
            </a:xfrm>
            <a:prstGeom prst="rect">
              <a:avLst/>
            </a:prstGeom>
          </p:spPr>
        </p:pic>
        <p:pic>
          <p:nvPicPr>
            <p:cNvPr id="64" name="Picture 63" descr="display.png"/>
            <p:cNvPicPr>
              <a:picLocks noChangeAspect="1"/>
            </p:cNvPicPr>
            <p:nvPr/>
          </p:nvPicPr>
          <p:blipFill>
            <a:blip r:embed="rId1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212" y="869252"/>
              <a:ext cx="793377" cy="824591"/>
            </a:xfrm>
            <a:prstGeom prst="rect">
              <a:avLst/>
            </a:prstGeom>
          </p:spPr>
        </p:pic>
      </p:grpSp>
      <p:pic>
        <p:nvPicPr>
          <p:cNvPr id="71" name="Picture 70" descr="wifi-158401_1280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82" y="3326687"/>
            <a:ext cx="437908" cy="31543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403183" y="3425964"/>
            <a:ext cx="90055" cy="132531"/>
            <a:chOff x="7817236" y="4696919"/>
            <a:chExt cx="113086" cy="95254"/>
          </a:xfrm>
        </p:grpSpPr>
        <p:sp>
          <p:nvSpPr>
            <p:cNvPr id="74" name="Oval 73"/>
            <p:cNvSpPr/>
            <p:nvPr/>
          </p:nvSpPr>
          <p:spPr>
            <a:xfrm>
              <a:off x="7817236" y="4696919"/>
              <a:ext cx="90055" cy="95254"/>
            </a:xfrm>
            <a:prstGeom prst="ellipse">
              <a:avLst/>
            </a:prstGeom>
            <a:noFill/>
            <a:ln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873792" y="4716161"/>
              <a:ext cx="56530" cy="57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Can 71"/>
          <p:cNvSpPr/>
          <p:nvPr/>
        </p:nvSpPr>
        <p:spPr>
          <a:xfrm rot="5400000">
            <a:off x="7849341" y="3020159"/>
            <a:ext cx="59049" cy="944343"/>
          </a:xfrm>
          <a:prstGeom prst="can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7445035" y="2754387"/>
            <a:ext cx="90055" cy="132531"/>
            <a:chOff x="7817236" y="4696919"/>
            <a:chExt cx="113086" cy="95254"/>
          </a:xfrm>
        </p:grpSpPr>
        <p:sp>
          <p:nvSpPr>
            <p:cNvPr id="78" name="Oval 77"/>
            <p:cNvSpPr/>
            <p:nvPr/>
          </p:nvSpPr>
          <p:spPr>
            <a:xfrm>
              <a:off x="7817236" y="4696919"/>
              <a:ext cx="90055" cy="95254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873792" y="4716161"/>
              <a:ext cx="56530" cy="57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Can 75"/>
          <p:cNvSpPr/>
          <p:nvPr/>
        </p:nvSpPr>
        <p:spPr>
          <a:xfrm rot="5400000">
            <a:off x="7838512" y="2408072"/>
            <a:ext cx="66497" cy="839152"/>
          </a:xfrm>
          <a:prstGeom prst="can">
            <a:avLst/>
          </a:prstGeom>
          <a:noFill/>
          <a:ln>
            <a:solidFill>
              <a:srgbClr val="9BBB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8224726" y="2538502"/>
            <a:ext cx="566706" cy="562739"/>
            <a:chOff x="7333646" y="617838"/>
            <a:chExt cx="793377" cy="824591"/>
          </a:xfrm>
        </p:grpSpPr>
        <p:pic>
          <p:nvPicPr>
            <p:cNvPr id="37" name="Picture 36" descr="icon-line.png"/>
            <p:cNvPicPr>
              <a:picLocks noChangeAspect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970" y="781101"/>
              <a:ext cx="465075" cy="465075"/>
            </a:xfrm>
            <a:prstGeom prst="rect">
              <a:avLst/>
            </a:prstGeom>
          </p:spPr>
        </p:pic>
        <p:pic>
          <p:nvPicPr>
            <p:cNvPr id="68" name="Picture 67" descr="display.png"/>
            <p:cNvPicPr>
              <a:picLocks noChangeAspect="1"/>
            </p:cNvPicPr>
            <p:nvPr/>
          </p:nvPicPr>
          <p:blipFill>
            <a:blip r:embed="rId1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646" y="617838"/>
              <a:ext cx="793377" cy="824591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7209350" y="2300544"/>
            <a:ext cx="82117" cy="132531"/>
            <a:chOff x="7817236" y="4696919"/>
            <a:chExt cx="103118" cy="95254"/>
          </a:xfrm>
        </p:grpSpPr>
        <p:sp>
          <p:nvSpPr>
            <p:cNvPr id="81" name="Oval 80"/>
            <p:cNvSpPr/>
            <p:nvPr/>
          </p:nvSpPr>
          <p:spPr>
            <a:xfrm>
              <a:off x="7817236" y="4696919"/>
              <a:ext cx="90055" cy="95254"/>
            </a:xfrm>
            <a:prstGeom prst="ellipse">
              <a:avLst/>
            </a:prstGeom>
            <a:noFill/>
            <a:ln>
              <a:solidFill>
                <a:srgbClr val="40315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863824" y="4716160"/>
              <a:ext cx="56530" cy="5731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Can 82"/>
          <p:cNvSpPr/>
          <p:nvPr/>
        </p:nvSpPr>
        <p:spPr>
          <a:xfrm rot="5400000">
            <a:off x="7389080" y="2160050"/>
            <a:ext cx="66499" cy="419576"/>
          </a:xfrm>
          <a:prstGeom prst="ca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7716203" y="1755199"/>
            <a:ext cx="82117" cy="132531"/>
            <a:chOff x="7817236" y="4696919"/>
            <a:chExt cx="103118" cy="95254"/>
          </a:xfrm>
        </p:grpSpPr>
        <p:sp>
          <p:nvSpPr>
            <p:cNvPr id="85" name="Oval 84"/>
            <p:cNvSpPr/>
            <p:nvPr/>
          </p:nvSpPr>
          <p:spPr>
            <a:xfrm>
              <a:off x="7817236" y="4696919"/>
              <a:ext cx="90055" cy="95254"/>
            </a:xfrm>
            <a:prstGeom prst="ellipse">
              <a:avLst/>
            </a:prstGeom>
            <a:noFill/>
            <a:ln>
              <a:solidFill>
                <a:srgbClr val="40315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863824" y="4716160"/>
              <a:ext cx="56530" cy="5731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Can 86"/>
          <p:cNvSpPr/>
          <p:nvPr/>
        </p:nvSpPr>
        <p:spPr>
          <a:xfrm rot="5400000">
            <a:off x="7986978" y="1508664"/>
            <a:ext cx="96483" cy="631651"/>
          </a:xfrm>
          <a:prstGeom prst="ca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1436216965513.png"/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044" y="1623241"/>
            <a:ext cx="393044" cy="393044"/>
          </a:xfrm>
          <a:prstGeom prst="rect">
            <a:avLst/>
          </a:prstGeom>
        </p:spPr>
      </p:pic>
      <p:pic>
        <p:nvPicPr>
          <p:cNvPr id="61" name="Picture 60" descr="1436216965513.png"/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200" y="3302067"/>
            <a:ext cx="393044" cy="393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5485" y="1313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pending patent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019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4748272" y="970555"/>
            <a:ext cx="3712606" cy="3689579"/>
          </a:xfrm>
          <a:prstGeom prst="ellipse">
            <a:avLst/>
          </a:prstGeom>
          <a:solidFill>
            <a:srgbClr val="004BFF"/>
          </a:solidFill>
          <a:ln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  <a:p>
            <a:pPr algn="ctr"/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Serious Security / Privacy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11</a:t>
            </a:fld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1438" y="970555"/>
            <a:ext cx="3712606" cy="3689579"/>
          </a:xfrm>
          <a:prstGeom prst="ellipse">
            <a:avLst/>
          </a:prstGeom>
          <a:solidFill>
            <a:srgbClr val="004BFF"/>
          </a:solidFill>
          <a:ln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  <a:p>
            <a:pPr algn="ctr"/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9819" y="1477943"/>
            <a:ext cx="389584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>
                    <a:lumMod val="50000"/>
                    <a:lumOff val="50000"/>
                  </a:schemeClr>
                </a:solidFill>
                <a:latin typeface="Avenir Heavy"/>
                <a:cs typeface="Avenir Heavy"/>
              </a:rPr>
              <a:t>SECURITY</a:t>
            </a:r>
          </a:p>
          <a:p>
            <a:pPr algn="ctr"/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  <a:p>
            <a:pPr algn="ctr"/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  <a:p>
            <a:pPr algn="ctr"/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venir Heavy"/>
                <a:cs typeface="Avenir Heavy"/>
              </a:rPr>
              <a:t>CSA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Avenir Heavy"/>
                <a:cs typeface="Avenir Heavy"/>
              </a:rPr>
              <a:t>STAR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venir Heavy"/>
                <a:cs typeface="Avenir Heavy"/>
              </a:rPr>
              <a:t>Compliance</a:t>
            </a:r>
          </a:p>
          <a:p>
            <a:pPr algn="ctr"/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Transport </a:t>
            </a: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Layer </a:t>
            </a:r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Security ~256-bit </a:t>
            </a:r>
          </a:p>
          <a:p>
            <a:pPr algn="ctr"/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encryption </a:t>
            </a: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(XMPP, MQTT</a:t>
            </a:r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 &amp; SSL</a:t>
            </a:r>
            <a:endParaRPr lang="en-US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  <a:p>
            <a:pPr algn="ct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Avenir Heavy"/>
                <a:cs typeface="Avenir Heavy"/>
              </a:rPr>
              <a:t>IOT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venir Heavy"/>
                <a:cs typeface="Avenir Heavy"/>
              </a:rPr>
              <a:t>Auth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53049" y="1477946"/>
            <a:ext cx="46140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venir Heavy"/>
                <a:cs typeface="Avenir Heavy"/>
              </a:rPr>
              <a:t>PRIVACY</a:t>
            </a:r>
            <a:endParaRPr lang="en-US" u="sng" dirty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  <a:p>
            <a:pPr algn="ctr"/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venir Heavy"/>
                <a:cs typeface="Avenir Heavy"/>
              </a:rPr>
              <a:t>Detailed Privacy Policy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  <a:p>
            <a:pPr algn="ctr"/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No Personal Information</a:t>
            </a:r>
          </a:p>
          <a:p>
            <a:pPr algn="ctr"/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No Usage Tracking</a:t>
            </a:r>
          </a:p>
          <a:p>
            <a:pPr algn="ctr"/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venir Heavy"/>
                <a:cs typeface="Avenir Heavy"/>
              </a:rPr>
              <a:t>Opt Out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Avenir Heavy"/>
              <a:cs typeface="Avenir Heavy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63" y="1959537"/>
            <a:ext cx="1313761" cy="508153"/>
          </a:xfrm>
          <a:prstGeom prst="rect">
            <a:avLst/>
          </a:prstGeom>
        </p:spPr>
      </p:pic>
      <p:pic>
        <p:nvPicPr>
          <p:cNvPr id="9" name="Picture 8" descr="security-shield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52" y="230228"/>
            <a:ext cx="662754" cy="6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3600" dirty="0" smtClean="0"/>
              <a:t>Device Profile</a:t>
            </a:r>
            <a:endParaRPr lang="en-US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</a:pPr>
            <a:r>
              <a:rPr lang="en-US" sz="2400" dirty="0" smtClean="0"/>
              <a:t>&lt; 100 </a:t>
            </a:r>
            <a:r>
              <a:rPr lang="en-US" sz="2400" dirty="0"/>
              <a:t>lines of code</a:t>
            </a:r>
          </a:p>
          <a:p>
            <a:pPr marL="285750" indent="-285750">
              <a:lnSpc>
                <a:spcPct val="120000"/>
              </a:lnSpc>
            </a:pPr>
            <a:r>
              <a:rPr lang="en-US" sz="2400" dirty="0"/>
              <a:t>25 ~ 200 KB space</a:t>
            </a:r>
          </a:p>
          <a:p>
            <a:pPr marL="285750" indent="-285750">
              <a:lnSpc>
                <a:spcPct val="120000"/>
              </a:lnSpc>
            </a:pPr>
            <a:r>
              <a:rPr lang="en-US" sz="2400" dirty="0"/>
              <a:t>No CPU overhead</a:t>
            </a:r>
          </a:p>
          <a:p>
            <a:pPr marL="285750" indent="-285750">
              <a:lnSpc>
                <a:spcPct val="120000"/>
              </a:lnSpc>
            </a:pPr>
            <a:r>
              <a:rPr lang="en-US" sz="2400" dirty="0"/>
              <a:t>Secure &amp;</a:t>
            </a:r>
            <a:r>
              <a:rPr lang="en-US" sz="2400" dirty="0" smtClean="0"/>
              <a:t> </a:t>
            </a:r>
            <a:r>
              <a:rPr lang="en-US" sz="2400" dirty="0"/>
              <a:t>encrypted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evice Profile co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502" y="73480"/>
            <a:ext cx="4761774" cy="491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creen Shot 2016-03-17 at 1.37.41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35" y="1216660"/>
            <a:ext cx="4519930" cy="271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27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>
            <a:off x="5111428" y="2180875"/>
            <a:ext cx="1373984" cy="365181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340058" y="2409253"/>
            <a:ext cx="357561" cy="1165127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Omny IQ</a:t>
            </a:r>
            <a:br>
              <a:rPr lang="en-US" dirty="0" smtClean="0"/>
            </a:br>
            <a:r>
              <a:rPr lang="en-US" sz="3100" dirty="0" smtClean="0"/>
              <a:t>responsive diagnostics, visualization and actions</a:t>
            </a:r>
            <a:endParaRPr lang="en-US" dirty="0"/>
          </a:p>
        </p:txBody>
      </p:sp>
      <p:cxnSp>
        <p:nvCxnSpPr>
          <p:cNvPr id="14" name="Straight Connector 13"/>
          <p:cNvCxnSpPr>
            <a:stCxn id="9" idx="0"/>
          </p:cNvCxnSpPr>
          <p:nvPr/>
        </p:nvCxnSpPr>
        <p:spPr>
          <a:xfrm flipV="1">
            <a:off x="2963698" y="1861769"/>
            <a:ext cx="828161" cy="1346052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7"/>
          </p:cNvCxnSpPr>
          <p:nvPr/>
        </p:nvCxnSpPr>
        <p:spPr>
          <a:xfrm flipV="1">
            <a:off x="3196462" y="1950590"/>
            <a:ext cx="657055" cy="1749786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7"/>
          </p:cNvCxnSpPr>
          <p:nvPr/>
        </p:nvCxnSpPr>
        <p:spPr>
          <a:xfrm flipV="1">
            <a:off x="1264826" y="2124327"/>
            <a:ext cx="2226278" cy="1843638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6295" y="4527268"/>
            <a:ext cx="3370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  <a:latin typeface="Avenir Heavy"/>
                <a:cs typeface="Avenir Heavy"/>
              </a:rPr>
              <a:t>1. Device Profiles</a:t>
            </a:r>
            <a:endParaRPr lang="en-US" sz="2400" dirty="0">
              <a:solidFill>
                <a:srgbClr val="0000FF"/>
              </a:solidFill>
              <a:latin typeface="Avenir Heavy"/>
              <a:cs typeface="Avenir Heavy"/>
            </a:endParaRPr>
          </a:p>
        </p:txBody>
      </p:sp>
      <p:pic>
        <p:nvPicPr>
          <p:cNvPr id="18" name="Picture 17" descr="Call Agents 227KB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65" t="5412"/>
          <a:stretch/>
        </p:blipFill>
        <p:spPr>
          <a:xfrm>
            <a:off x="7818304" y="1974055"/>
            <a:ext cx="1338564" cy="16679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73598" y="4527268"/>
            <a:ext cx="390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  <a:latin typeface="Avenir Heavy"/>
                <a:cs typeface="Avenir Heavy"/>
              </a:rPr>
              <a:t>3. Actionable Dashboards</a:t>
            </a:r>
            <a:endParaRPr lang="en-US" sz="2400" dirty="0">
              <a:solidFill>
                <a:srgbClr val="0000FF"/>
              </a:solidFill>
              <a:latin typeface="Avenir Heavy"/>
              <a:cs typeface="Avenir Heavy"/>
            </a:endParaRPr>
          </a:p>
        </p:txBody>
      </p:sp>
      <p:pic>
        <p:nvPicPr>
          <p:cNvPr id="22" name="Picture 21" descr="iMac B Reboots Visualization Dashboard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120" l="8727" r="86549">
                        <a14:foregroundMark x1="53883" y1="79263" x2="53883" y2="79263"/>
                        <a14:foregroundMark x1="41793" y1="77765" x2="41793" y2="77765"/>
                        <a14:foregroundMark x1="31385" y1="75691" x2="31385" y2="75691"/>
                        <a14:foregroundMark x1="49319" y1="73502" x2="49319" y2="73502"/>
                        <a14:foregroundMark x1="61489" y1="74309" x2="61489" y2="74309"/>
                        <a14:foregroundMark x1="70616" y1="75115" x2="70616" y2="75115"/>
                        <a14:foregroundMark x1="50761" y1="85599" x2="50761" y2="85599"/>
                        <a14:foregroundMark x1="48359" y1="84332" x2="48359" y2="84332"/>
                        <a14:foregroundMark x1="17134" y1="77535" x2="17134" y2="77535"/>
                        <a14:foregroundMark x1="13851" y1="76728" x2="13851" y2="76728"/>
                        <a14:foregroundMark x1="13851" y1="73502" x2="13851" y2="73502"/>
                        <a14:foregroundMark x1="17374" y1="72696" x2="17374" y2="72696"/>
                        <a14:foregroundMark x1="21938" y1="74078" x2="21938" y2="74078"/>
                        <a14:foregroundMark x1="25781" y1="76959" x2="25781" y2="76959"/>
                        <a14:foregroundMark x1="21537" y1="79839" x2="21537" y2="79839"/>
                        <a14:foregroundMark x1="62050" y1="79032" x2="62050" y2="79032"/>
                        <a14:foregroundMark x1="65172" y1="78571" x2="65172" y2="78571"/>
                        <a14:foregroundMark x1="75741" y1="77535" x2="75741" y2="77535"/>
                        <a14:foregroundMark x1="68455" y1="78802" x2="68455" y2="78802"/>
                        <a14:foregroundMark x1="79263" y1="74885" x2="79263" y2="74885"/>
                        <a14:foregroundMark x1="81825" y1="76728" x2="81825" y2="76728"/>
                        <a14:backgroundMark x1="37070" y1="83756" x2="37070" y2="83756"/>
                        <a14:backgroundMark x1="36349" y1="87673" x2="36349" y2="87673"/>
                        <a14:backgroundMark x1="60048" y1="82949" x2="60048" y2="82949"/>
                        <a14:backgroundMark x1="56926" y1="81912" x2="56926" y2="81912"/>
                        <a14:backgroundMark x1="39231" y1="81106" x2="39231" y2="81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6" r="13281" b="2561"/>
          <a:stretch/>
        </p:blipFill>
        <p:spPr>
          <a:xfrm>
            <a:off x="4540282" y="2772186"/>
            <a:ext cx="2026745" cy="1760582"/>
          </a:xfrm>
          <a:prstGeom prst="rect">
            <a:avLst/>
          </a:prstGeom>
        </p:spPr>
      </p:pic>
      <p:pic>
        <p:nvPicPr>
          <p:cNvPr id="43" name="Picture 42" descr="unknow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77" y="1964581"/>
            <a:ext cx="2259373" cy="1758267"/>
          </a:xfrm>
          <a:prstGeom prst="rect">
            <a:avLst/>
          </a:prstGeom>
        </p:spPr>
      </p:pic>
      <p:pic>
        <p:nvPicPr>
          <p:cNvPr id="40" name="Picture 39" descr="Omny IQ Dashboards N on iTablet iPhone w_o Reflecti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924" y="3459560"/>
            <a:ext cx="1637071" cy="1273985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4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38155" y="-247855"/>
            <a:ext cx="2889286" cy="4088704"/>
            <a:chOff x="2638155" y="-97219"/>
            <a:chExt cx="2889286" cy="4088704"/>
          </a:xfrm>
        </p:grpSpPr>
        <p:grpSp>
          <p:nvGrpSpPr>
            <p:cNvPr id="37" name="Group 36"/>
            <p:cNvGrpSpPr/>
            <p:nvPr/>
          </p:nvGrpSpPr>
          <p:grpSpPr>
            <a:xfrm>
              <a:off x="2638155" y="-97219"/>
              <a:ext cx="2889286" cy="4088704"/>
              <a:chOff x="2638155" y="-97219"/>
              <a:chExt cx="2889286" cy="4088704"/>
            </a:xfrm>
          </p:grpSpPr>
          <p:pic>
            <p:nvPicPr>
              <p:cNvPr id="42" name="Picture 41" descr="Omny1d.ps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lum bright="-20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8155" y="-97219"/>
                <a:ext cx="2889286" cy="4088704"/>
              </a:xfrm>
              <a:prstGeom prst="rect">
                <a:avLst/>
              </a:prstGeom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2898470" y="1499946"/>
                <a:ext cx="2369385" cy="83341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2875875" y="1531635"/>
              <a:ext cx="24138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FF"/>
                  </a:solidFill>
                  <a:latin typeface="Avenir Heavy"/>
                  <a:cs typeface="Avenir Heavy"/>
                </a:rPr>
                <a:t>2</a:t>
              </a:r>
              <a:r>
                <a:rPr lang="en-US" sz="2400" dirty="0" smtClean="0">
                  <a:solidFill>
                    <a:srgbClr val="0000FF"/>
                  </a:solidFill>
                  <a:latin typeface="Avenir Heavy"/>
                  <a:cs typeface="Avenir Heavy"/>
                </a:rPr>
                <a:t>. Real-time</a:t>
              </a:r>
              <a:br>
                <a:rPr lang="en-US" sz="2400" dirty="0" smtClean="0">
                  <a:solidFill>
                    <a:srgbClr val="0000FF"/>
                  </a:solidFill>
                  <a:latin typeface="Avenir Heavy"/>
                  <a:cs typeface="Avenir Heavy"/>
                </a:rPr>
              </a:br>
              <a:r>
                <a:rPr lang="en-US" sz="2400" dirty="0" smtClean="0">
                  <a:solidFill>
                    <a:srgbClr val="0000FF"/>
                  </a:solidFill>
                  <a:latin typeface="Avenir Heavy"/>
                  <a:cs typeface="Avenir Heavy"/>
                </a:rPr>
                <a:t>Cloud Analytics</a:t>
              </a:r>
              <a:endParaRPr lang="en-US" sz="500" b="1" dirty="0">
                <a:solidFill>
                  <a:srgbClr val="0000FF"/>
                </a:solidFill>
                <a:latin typeface="Avenir Heavy"/>
                <a:cs typeface="Avenir Heavy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85308" y="2236941"/>
            <a:ext cx="3667548" cy="2410341"/>
            <a:chOff x="285308" y="2236936"/>
            <a:chExt cx="3667548" cy="2410341"/>
          </a:xfrm>
        </p:grpSpPr>
        <p:grpSp>
          <p:nvGrpSpPr>
            <p:cNvPr id="48" name="Group 47"/>
            <p:cNvGrpSpPr/>
            <p:nvPr/>
          </p:nvGrpSpPr>
          <p:grpSpPr>
            <a:xfrm>
              <a:off x="285308" y="2236936"/>
              <a:ext cx="3667548" cy="2410341"/>
              <a:chOff x="219947" y="3653727"/>
              <a:chExt cx="4027826" cy="3213791"/>
            </a:xfrm>
          </p:grpSpPr>
          <p:pic>
            <p:nvPicPr>
              <p:cNvPr id="50" name="Picture 49" descr="Screen Shot 2015-05-14 at 11.20.51 AM.png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8069" l="0" r="100000">
                            <a14:foregroundMark x1="81240" y1="53219" x2="81240" y2="53219"/>
                            <a14:foregroundMark x1="35294" y1="46137" x2="35294" y2="46137"/>
                            <a14:foregroundMark x1="75199" y1="47425" x2="75199" y2="47425"/>
                            <a14:foregroundMark x1="54531" y1="47425" x2="54531" y2="47425"/>
                            <a14:foregroundMark x1="27981" y1="36481" x2="27981" y2="36481"/>
                            <a14:foregroundMark x1="15580" y1="42060" x2="15580" y2="42060"/>
                            <a14:foregroundMark x1="22258" y1="48498" x2="22258" y2="48498"/>
                            <a14:foregroundMark x1="32273" y1="57296" x2="32273" y2="57296"/>
                            <a14:foregroundMark x1="24483" y1="64592" x2="24483" y2="64592"/>
                            <a14:foregroundMark x1="80286" y1="69313" x2="80286" y2="69313"/>
                            <a14:backgroundMark x1="78696" y1="71030" x2="78696" y2="71030"/>
                            <a14:backgroundMark x1="79332" y1="65021" x2="79332" y2="65021"/>
                            <a14:backgroundMark x1="77266" y1="64163" x2="77266" y2="64163"/>
                            <a14:backgroundMark x1="76789" y1="68240" x2="76789" y2="68240"/>
                          </a14:backgroundRemoval>
                        </a14:imgEffect>
                        <a14:imgEffect>
                          <a14:artisticMarker/>
                        </a14:imgEffect>
                        <a14:imgEffect>
                          <a14:sharpenSoften amount="25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947" y="3883468"/>
                <a:ext cx="4027826" cy="2984050"/>
              </a:xfrm>
              <a:prstGeom prst="rect">
                <a:avLst/>
              </a:prstGeom>
            </p:spPr>
          </p:pic>
          <p:pic>
            <p:nvPicPr>
              <p:cNvPr id="51" name="Picture 50" descr="iStock_000016470002XSmall.jp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667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08507" y="3653727"/>
                <a:ext cx="1642163" cy="1273283"/>
              </a:xfrm>
              <a:prstGeom prst="rect">
                <a:avLst/>
              </a:prstGeom>
            </p:spPr>
          </p:pic>
          <p:sp>
            <p:nvSpPr>
              <p:cNvPr id="53" name="Oval 52"/>
              <p:cNvSpPr/>
              <p:nvPr/>
            </p:nvSpPr>
            <p:spPr>
              <a:xfrm>
                <a:off x="3042634" y="4948228"/>
                <a:ext cx="454285" cy="35670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venir Book"/>
                </a:endParaRPr>
              </a:p>
            </p:txBody>
          </p:sp>
          <p:pic>
            <p:nvPicPr>
              <p:cNvPr id="54" name="Picture 53" descr="$_35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333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3608" y="4538526"/>
                <a:ext cx="914885" cy="914885"/>
              </a:xfrm>
              <a:prstGeom prst="rect">
                <a:avLst/>
              </a:prstGeom>
            </p:spPr>
          </p:pic>
          <p:sp>
            <p:nvSpPr>
              <p:cNvPr id="55" name="Oval 54"/>
              <p:cNvSpPr/>
              <p:nvPr/>
            </p:nvSpPr>
            <p:spPr>
              <a:xfrm>
                <a:off x="3232429" y="5536285"/>
                <a:ext cx="454285" cy="35670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venir Book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002720" y="5876632"/>
                <a:ext cx="454284" cy="35670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venir Book"/>
                </a:endParaRPr>
              </a:p>
            </p:txBody>
          </p:sp>
          <p:pic>
            <p:nvPicPr>
              <p:cNvPr id="57" name="Picture 56" descr="connected-internet-tv-set-with-apps-o-w708.jpg"/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512" b="92520" l="6500" r="95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128660" y="5542166"/>
                <a:ext cx="1476137" cy="1121002"/>
              </a:xfrm>
              <a:prstGeom prst="rect">
                <a:avLst/>
              </a:prstGeom>
            </p:spPr>
          </p:pic>
        </p:grpSp>
        <p:pic>
          <p:nvPicPr>
            <p:cNvPr id="49" name="Picture 48" descr="Best-Blue-Ray-Player.jpg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4762" b="89796" l="2550" r="9653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37" y="4018219"/>
              <a:ext cx="1022205" cy="410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08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3306"/>
            <a:ext cx="8488373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Omny IQ integrated full-stack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77587" y="1337383"/>
            <a:ext cx="2346950" cy="3228621"/>
            <a:chOff x="2638155" y="-97219"/>
            <a:chExt cx="2889286" cy="4088704"/>
          </a:xfrm>
        </p:grpSpPr>
        <p:grpSp>
          <p:nvGrpSpPr>
            <p:cNvPr id="6" name="Group 5"/>
            <p:cNvGrpSpPr/>
            <p:nvPr/>
          </p:nvGrpSpPr>
          <p:grpSpPr>
            <a:xfrm>
              <a:off x="2638155" y="-97219"/>
              <a:ext cx="2889286" cy="4088704"/>
              <a:chOff x="2638155" y="-97219"/>
              <a:chExt cx="2889286" cy="4088704"/>
            </a:xfrm>
          </p:grpSpPr>
          <p:pic>
            <p:nvPicPr>
              <p:cNvPr id="8" name="Picture 7" descr="Omny1d.ps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8155" y="-97219"/>
                <a:ext cx="2889286" cy="408870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898470" y="1499946"/>
                <a:ext cx="2369385" cy="83341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" name="Trapezoid 9"/>
              <p:cNvSpPr/>
              <p:nvPr/>
            </p:nvSpPr>
            <p:spPr>
              <a:xfrm>
                <a:off x="3113500" y="1264342"/>
                <a:ext cx="1939325" cy="235604"/>
              </a:xfrm>
              <a:prstGeom prst="trapezoid">
                <a:avLst>
                  <a:gd name="adj" fmla="val 73779"/>
                </a:avLst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" name="Trapezoid 10"/>
              <p:cNvSpPr/>
              <p:nvPr/>
            </p:nvSpPr>
            <p:spPr>
              <a:xfrm rot="10800000">
                <a:off x="2979491" y="2272393"/>
                <a:ext cx="2207342" cy="310961"/>
              </a:xfrm>
              <a:prstGeom prst="trapezoid">
                <a:avLst>
                  <a:gd name="adj" fmla="val 97587"/>
                </a:avLst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916441" y="1382644"/>
              <a:ext cx="2332723" cy="109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2F8AE6"/>
                  </a:solidFill>
                  <a:latin typeface="Avenir Heavy"/>
                  <a:cs typeface="Avenir Heavy"/>
                </a:rPr>
                <a:t>Omny IQ</a:t>
              </a:r>
              <a:r>
                <a:rPr lang="en-US" sz="1400" dirty="0" smtClean="0">
                  <a:solidFill>
                    <a:srgbClr val="2F8AE6"/>
                  </a:solidFill>
                  <a:latin typeface="Avenir Heavy"/>
                  <a:cs typeface="Avenir Heavy"/>
                </a:rPr>
                <a:t/>
              </a:r>
              <a:br>
                <a:rPr lang="en-US" sz="1400" dirty="0" smtClean="0">
                  <a:solidFill>
                    <a:srgbClr val="2F8AE6"/>
                  </a:solidFill>
                  <a:latin typeface="Avenir Heavy"/>
                  <a:cs typeface="Avenir Heavy"/>
                </a:rPr>
              </a:br>
              <a:r>
                <a:rPr lang="en-US" sz="1600" dirty="0" smtClean="0">
                  <a:solidFill>
                    <a:srgbClr val="2F8AE6"/>
                  </a:solidFill>
                  <a:latin typeface="Avenir Book"/>
                  <a:cs typeface="Avenir Book"/>
                </a:rPr>
                <a:t>Cloud Database </a:t>
              </a:r>
            </a:p>
            <a:p>
              <a:pPr algn="ctr"/>
              <a:r>
                <a:rPr lang="en-US" sz="1600" dirty="0" smtClean="0">
                  <a:solidFill>
                    <a:srgbClr val="2F8AE6"/>
                  </a:solidFill>
                  <a:latin typeface="Avenir Book"/>
                  <a:cs typeface="Avenir Book"/>
                </a:rPr>
                <a:t>&amp; Analytics Engine</a:t>
              </a:r>
              <a:endParaRPr lang="en-US" sz="1400" dirty="0" smtClean="0">
                <a:solidFill>
                  <a:srgbClr val="2F8AE6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04079" y="1269834"/>
            <a:ext cx="354157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Analyze .....</a:t>
            </a:r>
          </a:p>
          <a:p>
            <a:endParaRPr lang="en-US" sz="2400" dirty="0">
              <a:latin typeface="Avenir Book"/>
              <a:cs typeface="Avenir Book"/>
            </a:endParaRPr>
          </a:p>
          <a:p>
            <a:endParaRPr lang="en-US" sz="2400" dirty="0" smtClean="0">
              <a:latin typeface="Avenir Book"/>
              <a:cs typeface="Avenir Book"/>
            </a:endParaRPr>
          </a:p>
          <a:p>
            <a:endParaRPr lang="en-US" sz="1600" dirty="0" smtClean="0">
              <a:latin typeface="Avenir Book"/>
              <a:cs typeface="Avenir Book"/>
            </a:endParaRPr>
          </a:p>
          <a:p>
            <a:r>
              <a:rPr lang="en-US" sz="2400" dirty="0" smtClean="0">
                <a:latin typeface="Avenir Book"/>
                <a:cs typeface="Avenir Book"/>
              </a:rPr>
              <a:t>Store .……………………</a:t>
            </a:r>
          </a:p>
          <a:p>
            <a:endParaRPr lang="en-US" sz="2400" dirty="0">
              <a:latin typeface="Avenir Book"/>
              <a:cs typeface="Avenir Book"/>
            </a:endParaRPr>
          </a:p>
          <a:p>
            <a:endParaRPr lang="en-US" sz="3200" dirty="0">
              <a:latin typeface="Avenir Book"/>
              <a:cs typeface="Avenir Book"/>
            </a:endParaRPr>
          </a:p>
          <a:p>
            <a:r>
              <a:rPr lang="en-US" sz="2400" dirty="0" smtClean="0">
                <a:latin typeface="Avenir Book"/>
                <a:cs typeface="Avenir Book"/>
              </a:rPr>
              <a:t>Collect …….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5" name="Up-Down Arrow 14"/>
          <p:cNvSpPr/>
          <p:nvPr/>
        </p:nvSpPr>
        <p:spPr>
          <a:xfrm>
            <a:off x="5102438" y="1918265"/>
            <a:ext cx="297256" cy="396945"/>
          </a:xfrm>
          <a:prstGeom prst="upDownArrow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Up-Down Arrow 15"/>
          <p:cNvSpPr/>
          <p:nvPr/>
        </p:nvSpPr>
        <p:spPr>
          <a:xfrm>
            <a:off x="5102438" y="3610670"/>
            <a:ext cx="297256" cy="396945"/>
          </a:xfrm>
          <a:prstGeom prst="upDownArrow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091602" y="3661242"/>
            <a:ext cx="1176751" cy="1038238"/>
            <a:chOff x="7085243" y="2269421"/>
            <a:chExt cx="1176751" cy="1038238"/>
          </a:xfrm>
        </p:grpSpPr>
        <p:pic>
          <p:nvPicPr>
            <p:cNvPr id="26" name="Picture 25" descr="Icons8-Windows-8-Network-Wifi.ico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243" y="2269421"/>
              <a:ext cx="364729" cy="364729"/>
            </a:xfrm>
            <a:prstGeom prst="rect">
              <a:avLst/>
            </a:prstGeom>
          </p:spPr>
        </p:pic>
        <p:pic>
          <p:nvPicPr>
            <p:cNvPr id="27" name="Picture 26" descr="tv_PNG477.png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835" y="2473833"/>
              <a:ext cx="1152159" cy="83382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286976" y="2474012"/>
              <a:ext cx="8603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rPr>
                <a:t>IOT</a:t>
              </a:r>
            </a:p>
            <a:p>
              <a:pPr algn="ctr"/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rPr>
                <a:t>device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pic>
        <p:nvPicPr>
          <p:cNvPr id="30" name="Picture 29" descr="clouds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83" y="3668168"/>
            <a:ext cx="1058673" cy="102439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537623" y="4501220"/>
            <a:ext cx="813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rPr>
              <a:t>I</a:t>
            </a:r>
            <a:r>
              <a:rPr lang="en-US" sz="1400" dirty="0" smtClean="0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rPr>
              <a:t>nternet</a:t>
            </a:r>
            <a:endParaRPr lang="en-US" sz="1400" dirty="0">
              <a:solidFill>
                <a:schemeClr val="tx1">
                  <a:lumMod val="85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33" name="Picture 32" descr="WirelessRouter.png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50" y="3834823"/>
            <a:ext cx="705684" cy="69108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603112" y="450122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rPr>
              <a:t>router</a:t>
            </a:r>
            <a:endParaRPr lang="en-US" sz="1400" dirty="0">
              <a:solidFill>
                <a:schemeClr val="tx1">
                  <a:lumMod val="85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36" name="Picture 35" descr="content_management_icon_SQ.png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24" y="3822305"/>
            <a:ext cx="716112" cy="716112"/>
          </a:xfrm>
          <a:prstGeom prst="rect">
            <a:avLst/>
          </a:prstGeom>
        </p:spPr>
      </p:pic>
      <p:pic>
        <p:nvPicPr>
          <p:cNvPr id="37" name="Picture 36" descr="Dakirby309-Windows-8-Metro-Apps-Expose-Metro.ico"/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78" y="3858950"/>
            <a:ext cx="642822" cy="64282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147681" y="4501220"/>
            <a:ext cx="140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rPr>
              <a:t>content servers</a:t>
            </a:r>
            <a:endParaRPr lang="en-US" sz="1400" dirty="0">
              <a:solidFill>
                <a:schemeClr val="tx1">
                  <a:lumMod val="8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02241" y="4501220"/>
            <a:ext cx="57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</a:schemeClr>
                </a:solidFill>
                <a:latin typeface="Avenir Book"/>
                <a:cs typeface="Avenir Book"/>
              </a:rPr>
              <a:t>apps</a:t>
            </a:r>
            <a:endParaRPr lang="en-US" sz="1400" dirty="0">
              <a:solidFill>
                <a:schemeClr val="tx1">
                  <a:lumMod val="85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40" name="Picture 39" descr="wifi-158401_128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80" y="3945245"/>
            <a:ext cx="652828" cy="47024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649961" y="2520604"/>
            <a:ext cx="1612346" cy="747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Real-time and</a:t>
            </a:r>
          </a:p>
          <a:p>
            <a:pPr algn="ctr">
              <a:lnSpc>
                <a:spcPct val="12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Bi-directional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391564" y="1165567"/>
            <a:ext cx="5719004" cy="621407"/>
            <a:chOff x="2148348" y="1165563"/>
            <a:chExt cx="5719004" cy="621407"/>
          </a:xfrm>
        </p:grpSpPr>
        <p:sp>
          <p:nvSpPr>
            <p:cNvPr id="42" name="Rectangle 41"/>
            <p:cNvSpPr/>
            <p:nvPr/>
          </p:nvSpPr>
          <p:spPr>
            <a:xfrm>
              <a:off x="2148348" y="1165563"/>
              <a:ext cx="1393878" cy="6214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SQA</a:t>
              </a:r>
              <a:br>
                <a:rPr lang="en-US" sz="1600" dirty="0" smtClean="0"/>
              </a:br>
              <a:r>
                <a:rPr lang="en-US" sz="1600" dirty="0" smtClean="0"/>
                <a:t>Collaboration</a:t>
              </a:r>
              <a:endParaRPr lang="en-US" sz="16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90057" y="1165563"/>
              <a:ext cx="1393878" cy="6214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Remote Diagnostics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031766" y="1165563"/>
              <a:ext cx="1393878" cy="6214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Preventive Care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73474" y="1165563"/>
              <a:ext cx="1393878" cy="6214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Self Care</a:t>
              </a:r>
              <a:endParaRPr lang="en-US" sz="16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409468" y="1783174"/>
            <a:ext cx="5319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venir Book"/>
                <a:cs typeface="Avenir Book"/>
              </a:rPr>
              <a:t>Brand / ODM / IC         Tech Support           R&amp;D / Ops / PM                 User</a:t>
            </a:r>
            <a:endParaRPr lang="en-US" sz="12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53099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all Agents 227KB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65" t="5412"/>
          <a:stretch/>
        </p:blipFill>
        <p:spPr>
          <a:xfrm flipH="1">
            <a:off x="4804837" y="2547162"/>
            <a:ext cx="1588072" cy="232025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5824625" y="2566571"/>
            <a:ext cx="3134334" cy="1696082"/>
            <a:chOff x="5107508" y="730130"/>
            <a:chExt cx="3134334" cy="2261442"/>
          </a:xfrm>
        </p:grpSpPr>
        <p:grpSp>
          <p:nvGrpSpPr>
            <p:cNvPr id="52" name="Group 51"/>
            <p:cNvGrpSpPr/>
            <p:nvPr/>
          </p:nvGrpSpPr>
          <p:grpSpPr>
            <a:xfrm>
              <a:off x="5107508" y="730130"/>
              <a:ext cx="3134334" cy="2261442"/>
              <a:chOff x="4737677" y="3299355"/>
              <a:chExt cx="3042242" cy="1994414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4933864" y="3469014"/>
                <a:ext cx="2748766" cy="1707717"/>
                <a:chOff x="0" y="1265356"/>
                <a:chExt cx="9144000" cy="5451536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0" y="1265356"/>
                  <a:ext cx="9144000" cy="5451536"/>
                  <a:chOff x="0" y="1265356"/>
                  <a:chExt cx="9144000" cy="5451536"/>
                </a:xfrm>
              </p:grpSpPr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0" y="1265356"/>
                    <a:ext cx="9144000" cy="5451536"/>
                    <a:chOff x="0" y="1265356"/>
                    <a:chExt cx="9144000" cy="5451536"/>
                  </a:xfrm>
                </p:grpSpPr>
                <p:pic>
                  <p:nvPicPr>
                    <p:cNvPr id="61" name="Picture 60" descr="Screen Shot 2015-05-14 at 4.27.29 PM.png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0" y="1265356"/>
                      <a:ext cx="9144000" cy="54515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3476708" y="4168998"/>
                      <a:ext cx="1218773" cy="7006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venir Book"/>
                      </a:endParaRPr>
                    </a:p>
                  </p:txBody>
                </p:sp>
              </p:grpSp>
              <p:pic>
                <p:nvPicPr>
                  <p:cNvPr id="60" name="Picture 59" descr="Screen Shot 2015-05-14 at 4.23.11 PM.png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5653" b="20762"/>
                  <a:stretch/>
                </p:blipFill>
                <p:spPr>
                  <a:xfrm>
                    <a:off x="0" y="2038086"/>
                    <a:ext cx="1731940" cy="30580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Picture 56" descr="Screen Shot 2015-05-14 at 4.23.11 PM.png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287"/>
                <a:stretch/>
              </p:blipFill>
              <p:spPr>
                <a:xfrm>
                  <a:off x="6097068" y="2259971"/>
                  <a:ext cx="2759886" cy="658886"/>
                </a:xfrm>
                <a:prstGeom prst="rect">
                  <a:avLst/>
                </a:prstGeom>
              </p:spPr>
            </p:pic>
            <p:pic>
              <p:nvPicPr>
                <p:cNvPr id="58" name="Picture 57" descr="Screen Shot 2015-05-16 at 8.38.26 AM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7069" y="3588472"/>
                  <a:ext cx="2759885" cy="1161051"/>
                </a:xfrm>
                <a:prstGeom prst="rect">
                  <a:avLst/>
                </a:prstGeom>
              </p:spPr>
            </p:pic>
          </p:grpSp>
          <p:pic>
            <p:nvPicPr>
              <p:cNvPr id="55" name="Picture 54" descr="paio-part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0" t="-1" r="1901" b="26889"/>
              <a:stretch/>
            </p:blipFill>
            <p:spPr>
              <a:xfrm>
                <a:off x="4737677" y="3299355"/>
                <a:ext cx="3042242" cy="1994414"/>
              </a:xfrm>
              <a:prstGeom prst="rect">
                <a:avLst/>
              </a:prstGeom>
            </p:spPr>
          </p:pic>
        </p:grpSp>
        <p:pic>
          <p:nvPicPr>
            <p:cNvPr id="53" name="Picture 52" descr="image002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207" y="922505"/>
              <a:ext cx="2831974" cy="193636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4965127" y="1067995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 smtClean="0">
                <a:latin typeface="Avenir Book"/>
              </a:rPr>
              <a:t> </a:t>
            </a:r>
            <a:endParaRPr lang="en-US" sz="3000" dirty="0">
              <a:latin typeface="Avenir Book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Existing Tech Support process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36488" y="1240656"/>
            <a:ext cx="0" cy="3353648"/>
          </a:xfrm>
          <a:prstGeom prst="line">
            <a:avLst/>
          </a:prstGeom>
          <a:ln>
            <a:solidFill>
              <a:srgbClr val="BFBFB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903203" y="2107419"/>
            <a:ext cx="40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Book"/>
              </a:rPr>
              <a:t>Brand’s Customer Tracking System</a:t>
            </a:r>
            <a:endParaRPr lang="en-US" dirty="0">
              <a:latin typeface="Avenir Book"/>
            </a:endParaRPr>
          </a:p>
        </p:txBody>
      </p:sp>
      <p:pic>
        <p:nvPicPr>
          <p:cNvPr id="27" name="Picture 26" descr="$_35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3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5" y="3454528"/>
            <a:ext cx="1401902" cy="94244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052669" y="2414811"/>
            <a:ext cx="2745680" cy="561002"/>
          </a:xfrm>
          <a:prstGeom prst="line">
            <a:avLst/>
          </a:prstGeom>
          <a:ln w="7620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16136" y="2718612"/>
            <a:ext cx="0" cy="1293246"/>
          </a:xfrm>
          <a:prstGeom prst="line">
            <a:avLst/>
          </a:prstGeom>
          <a:ln w="7620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Stock_000016470002XSmall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6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8246" y="1737887"/>
            <a:ext cx="2333030" cy="14573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45711" y="1385101"/>
            <a:ext cx="3930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venir Heavy"/>
                <a:cs typeface="Avenir Heavy"/>
              </a:rPr>
              <a:t>Consumer</a:t>
            </a:r>
            <a:endParaRPr lang="en-US" sz="2000" dirty="0">
              <a:latin typeface="Avenir Heavy"/>
              <a:cs typeface="Avenir Heavy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64850" y="1385101"/>
            <a:ext cx="4337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venir Heavy"/>
                <a:cs typeface="Avenir Heavy"/>
              </a:rPr>
              <a:t>Support Center</a:t>
            </a:r>
            <a:endParaRPr lang="en-US" sz="2000" dirty="0">
              <a:latin typeface="Avenir Heavy"/>
              <a:cs typeface="Avenir Heav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6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508955" y="4923814"/>
            <a:ext cx="20784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595959"/>
                </a:solidFill>
                <a:latin typeface="Avenir Book"/>
                <a:cs typeface="Avenir Book"/>
              </a:rPr>
              <a:t>Omny IQ, Inc.  CONFIDENTIAL</a:t>
            </a:r>
            <a:endParaRPr lang="en-US" sz="105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32797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>
            <a:off x="4336488" y="1240656"/>
            <a:ext cx="0" cy="3353648"/>
          </a:xfrm>
          <a:prstGeom prst="line">
            <a:avLst/>
          </a:prstGeom>
          <a:ln>
            <a:solidFill>
              <a:srgbClr val="BFBFB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Call Agents 227KB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65" t="5412"/>
          <a:stretch/>
        </p:blipFill>
        <p:spPr>
          <a:xfrm flipH="1">
            <a:off x="4804837" y="2547162"/>
            <a:ext cx="1588072" cy="232025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141617" y="3564387"/>
            <a:ext cx="377464" cy="186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65127" y="1067995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 smtClean="0">
                <a:latin typeface="Avenir Book"/>
              </a:rPr>
              <a:t> </a:t>
            </a:r>
            <a:endParaRPr lang="en-US" sz="3000" dirty="0">
              <a:latin typeface="Avenir Book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1603658" y="2107424"/>
            <a:ext cx="2071881" cy="2012478"/>
          </a:xfrm>
          <a:prstGeom prst="line">
            <a:avLst/>
          </a:prstGeom>
          <a:ln w="76200" cmpd="sng">
            <a:solidFill>
              <a:srgbClr val="BFBFB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50" idx="0"/>
          </p:cNvCxnSpPr>
          <p:nvPr/>
        </p:nvCxnSpPr>
        <p:spPr>
          <a:xfrm>
            <a:off x="5455781" y="1872358"/>
            <a:ext cx="1593701" cy="1376699"/>
          </a:xfrm>
          <a:prstGeom prst="line">
            <a:avLst/>
          </a:prstGeom>
          <a:ln w="76200" cmpd="sng">
            <a:solidFill>
              <a:srgbClr val="BFBFB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$_35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3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5" y="3454528"/>
            <a:ext cx="1695450" cy="1139781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245711" y="1385101"/>
            <a:ext cx="3930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Avenir Heavy"/>
                <a:cs typeface="Avenir Heavy"/>
              </a:rPr>
              <a:t>Consumer</a:t>
            </a:r>
            <a:endParaRPr lang="en-US" sz="2000" dirty="0">
              <a:solidFill>
                <a:srgbClr val="000000"/>
              </a:solidFill>
              <a:latin typeface="Avenir Heavy"/>
              <a:cs typeface="Avenir Heavy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24625" y="2566571"/>
            <a:ext cx="3134334" cy="1696082"/>
            <a:chOff x="5824625" y="2851745"/>
            <a:chExt cx="3134334" cy="1884535"/>
          </a:xfrm>
        </p:grpSpPr>
        <p:grpSp>
          <p:nvGrpSpPr>
            <p:cNvPr id="98" name="Group 97"/>
            <p:cNvGrpSpPr/>
            <p:nvPr/>
          </p:nvGrpSpPr>
          <p:grpSpPr>
            <a:xfrm>
              <a:off x="5824625" y="2851745"/>
              <a:ext cx="3134334" cy="1884535"/>
              <a:chOff x="5107508" y="730130"/>
              <a:chExt cx="3134334" cy="2261442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5107508" y="730130"/>
                <a:ext cx="3134334" cy="2261442"/>
                <a:chOff x="4737677" y="3299355"/>
                <a:chExt cx="3042242" cy="1994414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4933864" y="3469014"/>
                  <a:ext cx="2748766" cy="1707717"/>
                  <a:chOff x="0" y="1265356"/>
                  <a:chExt cx="9144000" cy="5451536"/>
                </a:xfrm>
              </p:grpSpPr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0" y="1265356"/>
                    <a:ext cx="9144000" cy="5451536"/>
                    <a:chOff x="0" y="1265356"/>
                    <a:chExt cx="9144000" cy="5451536"/>
                  </a:xfrm>
                </p:grpSpPr>
                <p:grpSp>
                  <p:nvGrpSpPr>
                    <p:cNvPr id="106" name="Group 105"/>
                    <p:cNvGrpSpPr/>
                    <p:nvPr/>
                  </p:nvGrpSpPr>
                  <p:grpSpPr>
                    <a:xfrm>
                      <a:off x="0" y="1265356"/>
                      <a:ext cx="9144000" cy="5451536"/>
                      <a:chOff x="0" y="1265356"/>
                      <a:chExt cx="9144000" cy="5451536"/>
                    </a:xfrm>
                  </p:grpSpPr>
                  <p:pic>
                    <p:nvPicPr>
                      <p:cNvPr id="108" name="Picture 107" descr="Screen Shot 2015-05-14 at 4.27.29 PM.png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1265356"/>
                        <a:ext cx="9144000" cy="545153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sp>
                    <p:nvSpPr>
                      <p:cNvPr id="109" name="Rectangle 108"/>
                      <p:cNvSpPr/>
                      <p:nvPr/>
                    </p:nvSpPr>
                    <p:spPr>
                      <a:xfrm>
                        <a:off x="3476708" y="4168998"/>
                        <a:ext cx="1218773" cy="7006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  <a:latin typeface="Avenir Book"/>
                        </a:endParaRPr>
                      </a:p>
                    </p:txBody>
                  </p:sp>
                </p:grpSp>
                <p:pic>
                  <p:nvPicPr>
                    <p:cNvPr id="107" name="Picture 106" descr="Screen Shot 2015-05-14 at 4.23.11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5653" b="20762"/>
                    <a:stretch/>
                  </p:blipFill>
                  <p:spPr>
                    <a:xfrm>
                      <a:off x="0" y="2038086"/>
                      <a:ext cx="1731940" cy="305809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pic>
                <p:nvPicPr>
                  <p:cNvPr id="104" name="Picture 103" descr="Screen Shot 2015-05-14 at 4.23.11 PM.png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0287"/>
                  <a:stretch/>
                </p:blipFill>
                <p:spPr>
                  <a:xfrm>
                    <a:off x="6097068" y="2259971"/>
                    <a:ext cx="2759886" cy="65888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05" name="Picture 104" descr="Screen Shot 2015-05-16 at 8.38.26 AM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7069" y="3588472"/>
                    <a:ext cx="2759885" cy="1161051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102" name="Picture 101" descr="paio-part.png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80" t="-1" r="1901" b="26889"/>
                <a:stretch/>
              </p:blipFill>
              <p:spPr>
                <a:xfrm>
                  <a:off x="4737677" y="3299355"/>
                  <a:ext cx="3042242" cy="199441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100" name="Picture 99" descr="image002.jp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5207" y="922505"/>
                <a:ext cx="2831974" cy="19363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6389884" y="3610060"/>
              <a:ext cx="1319176" cy="582332"/>
              <a:chOff x="0" y="1265356"/>
              <a:chExt cx="9144001" cy="5451537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0" y="1265356"/>
                <a:ext cx="9144001" cy="5451537"/>
                <a:chOff x="0" y="1265356"/>
                <a:chExt cx="9144001" cy="5451537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0" y="1265356"/>
                  <a:ext cx="9144001" cy="5451537"/>
                  <a:chOff x="0" y="1265356"/>
                  <a:chExt cx="9144001" cy="5451537"/>
                </a:xfrm>
              </p:grpSpPr>
              <p:pic>
                <p:nvPicPr>
                  <p:cNvPr id="50" name="Picture 49" descr="Screen Shot 2015-05-14 at 4.27.29 PM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1265356"/>
                    <a:ext cx="9144001" cy="5451537"/>
                  </a:xfrm>
                  <a:prstGeom prst="rect">
                    <a:avLst/>
                  </a:prstGeom>
                  <a:ln w="57150" cmpd="sng">
                    <a:solidFill>
                      <a:srgbClr val="000090"/>
                    </a:solidFill>
                  </a:ln>
                </p:spPr>
              </p:pic>
              <p:sp>
                <p:nvSpPr>
                  <p:cNvPr id="51" name="Rectangle 50"/>
                  <p:cNvSpPr/>
                  <p:nvPr/>
                </p:nvSpPr>
                <p:spPr>
                  <a:xfrm>
                    <a:off x="3476708" y="4168998"/>
                    <a:ext cx="1218773" cy="700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venir Book"/>
                    </a:endParaRPr>
                  </a:p>
                </p:txBody>
              </p:sp>
            </p:grpSp>
            <p:pic>
              <p:nvPicPr>
                <p:cNvPr id="49" name="Picture 48" descr="Screen Shot 2015-05-14 at 4.23.11 PM.png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5653" b="20762"/>
                <a:stretch/>
              </p:blipFill>
              <p:spPr>
                <a:xfrm>
                  <a:off x="0" y="2038086"/>
                  <a:ext cx="1731940" cy="3058094"/>
                </a:xfrm>
                <a:prstGeom prst="rect">
                  <a:avLst/>
                </a:prstGeom>
                <a:ln>
                  <a:solidFill>
                    <a:srgbClr val="000090"/>
                  </a:solidFill>
                </a:ln>
              </p:spPr>
            </p:pic>
          </p:grpSp>
          <p:pic>
            <p:nvPicPr>
              <p:cNvPr id="46" name="Picture 45" descr="Screen Shot 2015-05-14 at 4.23.11 PM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287"/>
              <a:stretch/>
            </p:blipFill>
            <p:spPr>
              <a:xfrm>
                <a:off x="6097068" y="2259971"/>
                <a:ext cx="2759886" cy="658886"/>
              </a:xfrm>
              <a:prstGeom prst="rect">
                <a:avLst/>
              </a:prstGeom>
              <a:ln>
                <a:solidFill>
                  <a:srgbClr val="000090"/>
                </a:solidFill>
              </a:ln>
            </p:spPr>
          </p:pic>
          <p:pic>
            <p:nvPicPr>
              <p:cNvPr id="47" name="Picture 46" descr="Screen Shot 2015-05-16 at 8.38.26 AM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7069" y="3588472"/>
                <a:ext cx="2759885" cy="1161051"/>
              </a:xfrm>
              <a:prstGeom prst="rect">
                <a:avLst/>
              </a:prstGeom>
              <a:ln>
                <a:solidFill>
                  <a:srgbClr val="000090"/>
                </a:solidFill>
              </a:ln>
            </p:spPr>
          </p:pic>
        </p:grpSp>
      </p:grpSp>
      <p:sp>
        <p:nvSpPr>
          <p:cNvPr id="62" name="TextBox 61"/>
          <p:cNvSpPr txBox="1"/>
          <p:nvPr/>
        </p:nvSpPr>
        <p:spPr>
          <a:xfrm>
            <a:off x="4564850" y="1385101"/>
            <a:ext cx="4337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Avenir Heavy"/>
                <a:cs typeface="Avenir Heavy"/>
              </a:rPr>
              <a:t>Support Center</a:t>
            </a:r>
            <a:endParaRPr lang="en-US" sz="2000" dirty="0">
              <a:solidFill>
                <a:srgbClr val="000000"/>
              </a:solidFill>
              <a:latin typeface="Avenir Heavy"/>
              <a:cs typeface="Avenir Heavy"/>
            </a:endParaRPr>
          </a:p>
        </p:txBody>
      </p:sp>
      <p:pic>
        <p:nvPicPr>
          <p:cNvPr id="73" name="Picture 72" descr="iStock_000016470002XSmall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6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8246" y="1872358"/>
            <a:ext cx="1745758" cy="1090517"/>
          </a:xfrm>
          <a:prstGeom prst="rect">
            <a:avLst/>
          </a:prstGeom>
        </p:spPr>
      </p:pic>
      <p:pic>
        <p:nvPicPr>
          <p:cNvPr id="6" name="Picture 5" descr="Omny IQ Dashboards H on iMac w_o Reflection.png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69" t="9110" r="13921" b="33741"/>
          <a:stretch/>
        </p:blipFill>
        <p:spPr>
          <a:xfrm>
            <a:off x="6201572" y="2926413"/>
            <a:ext cx="2456419" cy="1478098"/>
          </a:xfrm>
          <a:prstGeom prst="rect">
            <a:avLst/>
          </a:prstGeom>
          <a:ln w="38100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TextBox 73"/>
          <p:cNvSpPr txBox="1"/>
          <p:nvPr/>
        </p:nvSpPr>
        <p:spPr>
          <a:xfrm>
            <a:off x="5310092" y="2107419"/>
            <a:ext cx="40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Book"/>
              </a:rPr>
              <a:t>Omny IQ Dashboard</a:t>
            </a:r>
            <a:endParaRPr lang="en-US" dirty="0">
              <a:latin typeface="Avenir Book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907093" y="-321334"/>
            <a:ext cx="2889286" cy="4088704"/>
            <a:chOff x="2638155" y="-97219"/>
            <a:chExt cx="2889286" cy="4088704"/>
          </a:xfrm>
        </p:grpSpPr>
        <p:grpSp>
          <p:nvGrpSpPr>
            <p:cNvPr id="65" name="Group 64"/>
            <p:cNvGrpSpPr/>
            <p:nvPr/>
          </p:nvGrpSpPr>
          <p:grpSpPr>
            <a:xfrm>
              <a:off x="2638155" y="-97219"/>
              <a:ext cx="2889286" cy="4088704"/>
              <a:chOff x="2638155" y="-97219"/>
              <a:chExt cx="2889286" cy="4088704"/>
            </a:xfrm>
          </p:grpSpPr>
          <p:pic>
            <p:nvPicPr>
              <p:cNvPr id="67" name="Picture 66" descr="Omny1d.ps"/>
              <p:cNvPicPr>
                <a:picLocks noChangeAspect="1"/>
              </p:cNvPicPr>
              <p:nvPr/>
            </p:nvPicPr>
            <p:blipFill>
              <a:blip r:embed="rId16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8155" y="-97219"/>
                <a:ext cx="2889286" cy="4088704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2898470" y="1499946"/>
                <a:ext cx="2369385" cy="83341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rapezoid 68"/>
              <p:cNvSpPr/>
              <p:nvPr/>
            </p:nvSpPr>
            <p:spPr>
              <a:xfrm>
                <a:off x="3113500" y="1264342"/>
                <a:ext cx="1939325" cy="235604"/>
              </a:xfrm>
              <a:prstGeom prst="trapezoid">
                <a:avLst>
                  <a:gd name="adj" fmla="val 73779"/>
                </a:avLst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rapezoid 69"/>
              <p:cNvSpPr/>
              <p:nvPr/>
            </p:nvSpPr>
            <p:spPr>
              <a:xfrm rot="10800000">
                <a:off x="2979491" y="2272393"/>
                <a:ext cx="2207342" cy="310961"/>
              </a:xfrm>
              <a:prstGeom prst="trapezoid">
                <a:avLst>
                  <a:gd name="adj" fmla="val 97587"/>
                </a:avLst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2875873" y="1531635"/>
              <a:ext cx="24138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2F8AE6"/>
                  </a:solidFill>
                  <a:latin typeface="Avenir Heavy"/>
                  <a:cs typeface="Avenir Heavy"/>
                </a:rPr>
                <a:t>Real-Time IOT</a:t>
              </a:r>
            </a:p>
            <a:p>
              <a:pPr algn="ctr"/>
              <a:r>
                <a:rPr lang="en-US" sz="2400" dirty="0" smtClean="0">
                  <a:solidFill>
                    <a:srgbClr val="2F8AE6"/>
                  </a:solidFill>
                  <a:latin typeface="Avenir Heavy"/>
                  <a:cs typeface="Avenir Heavy"/>
                </a:rPr>
                <a:t>Cloud Analytics</a:t>
              </a:r>
              <a:endParaRPr lang="en-US" sz="500" b="1" dirty="0">
                <a:solidFill>
                  <a:srgbClr val="2F8AE6"/>
                </a:solidFill>
                <a:latin typeface="Avenir Heavy"/>
                <a:cs typeface="Avenir Heavy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access devices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7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508955" y="4923814"/>
            <a:ext cx="20784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595959"/>
                </a:solidFill>
                <a:latin typeface="Avenir Book"/>
                <a:cs typeface="Avenir Book"/>
              </a:rPr>
              <a:t>Omny IQ, Inc.  CONFIDENTIAL</a:t>
            </a:r>
            <a:endParaRPr lang="en-US" sz="105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4193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emote Diagnostics Dashboard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2569" y="991706"/>
            <a:ext cx="8954593" cy="4185225"/>
            <a:chOff x="206573" y="958275"/>
            <a:chExt cx="8954593" cy="4185225"/>
          </a:xfrm>
        </p:grpSpPr>
        <p:sp>
          <p:nvSpPr>
            <p:cNvPr id="13" name="Rectangle 12"/>
            <p:cNvSpPr/>
            <p:nvPr/>
          </p:nvSpPr>
          <p:spPr>
            <a:xfrm>
              <a:off x="206573" y="1462567"/>
              <a:ext cx="21165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Top 5 Problems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1183" y="1834464"/>
              <a:ext cx="2207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Actionable </a:t>
              </a:r>
            </a:p>
            <a:p>
              <a:r>
                <a:rPr lang="en-US" dirty="0" smtClean="0">
                  <a:latin typeface="Avenir Book"/>
                  <a:cs typeface="Avenir Book"/>
                </a:rPr>
                <a:t>recommendations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6573" y="3240873"/>
              <a:ext cx="21639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Historical log data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6573" y="2613883"/>
              <a:ext cx="2642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Real-time status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186125" y="1580633"/>
              <a:ext cx="19750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Remote control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86125" y="2678296"/>
              <a:ext cx="17620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Network map</a:t>
              </a:r>
              <a:endParaRPr lang="en-US" dirty="0">
                <a:latin typeface="Avenir Book"/>
                <a:cs typeface="Avenir Book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2183069" y="3399518"/>
              <a:ext cx="858447" cy="114768"/>
              <a:chOff x="2949643" y="2114808"/>
              <a:chExt cx="858447" cy="114768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2949643" y="2114808"/>
                <a:ext cx="118086" cy="114768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 flipH="1">
                <a:off x="3063062" y="2172192"/>
                <a:ext cx="74502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/>
            <p:cNvGrpSpPr/>
            <p:nvPr/>
          </p:nvGrpSpPr>
          <p:grpSpPr>
            <a:xfrm>
              <a:off x="1972284" y="2774656"/>
              <a:ext cx="1230306" cy="114768"/>
              <a:chOff x="3127859" y="2050789"/>
              <a:chExt cx="1230306" cy="114768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3127859" y="2050789"/>
                <a:ext cx="118086" cy="114768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87" name="Straight Connector 86"/>
              <p:cNvCxnSpPr>
                <a:endCxn id="86" idx="6"/>
              </p:cNvCxnSpPr>
              <p:nvPr/>
            </p:nvCxnSpPr>
            <p:spPr>
              <a:xfrm flipH="1">
                <a:off x="3245945" y="2108173"/>
                <a:ext cx="111222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2145899" y="2119801"/>
              <a:ext cx="1768559" cy="114768"/>
              <a:chOff x="2912473" y="2096553"/>
              <a:chExt cx="1768559" cy="114768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 flipH="1">
                <a:off x="2955138" y="2156322"/>
                <a:ext cx="172589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Oval 88"/>
              <p:cNvSpPr/>
              <p:nvPr/>
            </p:nvSpPr>
            <p:spPr>
              <a:xfrm>
                <a:off x="2912473" y="2096553"/>
                <a:ext cx="118086" cy="114768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920633" y="1626413"/>
              <a:ext cx="1238591" cy="114768"/>
              <a:chOff x="2960122" y="2155998"/>
              <a:chExt cx="1238591" cy="114768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2960122" y="2155998"/>
                <a:ext cx="118086" cy="114768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 flipH="1">
                <a:off x="3070817" y="2223381"/>
                <a:ext cx="11278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6461411" y="1733650"/>
              <a:ext cx="781888" cy="114768"/>
              <a:chOff x="2478705" y="1767786"/>
              <a:chExt cx="781888" cy="114768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3142507" y="1767786"/>
                <a:ext cx="118086" cy="114768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 flipH="1">
                <a:off x="2478705" y="1819596"/>
                <a:ext cx="664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6479016" y="2832847"/>
              <a:ext cx="764283" cy="114768"/>
              <a:chOff x="2461996" y="2108613"/>
              <a:chExt cx="764283" cy="114768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 flipH="1">
                <a:off x="2461996" y="2165997"/>
                <a:ext cx="664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3108193" y="2108613"/>
                <a:ext cx="118086" cy="114768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pic>
          <p:nvPicPr>
            <p:cNvPr id="8" name="Picture 7" descr="unknow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64" y="958275"/>
              <a:ext cx="5378014" cy="4185225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8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508955" y="4923814"/>
            <a:ext cx="20784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595959"/>
                </a:solidFill>
                <a:latin typeface="Avenir Book"/>
                <a:cs typeface="Avenir Book"/>
              </a:rPr>
              <a:t>Omny IQ, Inc.  CONFIDENTIAL</a:t>
            </a:r>
            <a:endParaRPr lang="en-US" sz="105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0463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Preventive Care of Installed Base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5030" y="1193038"/>
            <a:ext cx="2209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Filter by product class/name/model,</a:t>
            </a:r>
          </a:p>
          <a:p>
            <a:r>
              <a:rPr lang="en-US" dirty="0" smtClean="0">
                <a:latin typeface="Avenir Book"/>
                <a:cs typeface="Avenir Book"/>
              </a:rPr>
              <a:t>date period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5030" y="2202748"/>
            <a:ext cx="2091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Geographic views by permission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5031" y="2989983"/>
            <a:ext cx="2065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Deep-dive tabs</a:t>
            </a:r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877068" y="2007879"/>
            <a:ext cx="1347065" cy="114768"/>
            <a:chOff x="2672126" y="2102598"/>
            <a:chExt cx="1347065" cy="114768"/>
          </a:xfrm>
        </p:grpSpPr>
        <p:sp>
          <p:nvSpPr>
            <p:cNvPr id="23" name="Oval 22"/>
            <p:cNvSpPr/>
            <p:nvPr/>
          </p:nvSpPr>
          <p:spPr>
            <a:xfrm>
              <a:off x="3901105" y="2102598"/>
              <a:ext cx="118086" cy="11476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2672126" y="2165997"/>
              <a:ext cx="122897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7196840" y="1868796"/>
            <a:ext cx="18792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Clear summary</a:t>
            </a:r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259961" y="2998159"/>
            <a:ext cx="964162" cy="114768"/>
            <a:chOff x="2981033" y="2116675"/>
            <a:chExt cx="964162" cy="114768"/>
          </a:xfrm>
        </p:grpSpPr>
        <p:cxnSp>
          <p:nvCxnSpPr>
            <p:cNvPr id="28" name="Straight Connector 27"/>
            <p:cNvCxnSpPr/>
            <p:nvPr/>
          </p:nvCxnSpPr>
          <p:spPr>
            <a:xfrm flipH="1">
              <a:off x="2981033" y="2165997"/>
              <a:ext cx="9200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827109" y="2116675"/>
              <a:ext cx="118086" cy="11476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7196840" y="2837043"/>
            <a:ext cx="1761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Multiple period Comparison</a:t>
            </a:r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833907" y="3151923"/>
            <a:ext cx="1110911" cy="114768"/>
            <a:chOff x="2790193" y="2108613"/>
            <a:chExt cx="1110911" cy="114768"/>
          </a:xfrm>
        </p:grpSpPr>
        <p:sp>
          <p:nvSpPr>
            <p:cNvPr id="35" name="Oval 34"/>
            <p:cNvSpPr/>
            <p:nvPr/>
          </p:nvSpPr>
          <p:spPr>
            <a:xfrm>
              <a:off x="2790193" y="2108613"/>
              <a:ext cx="118086" cy="11476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endCxn id="35" idx="6"/>
            </p:cNvCxnSpPr>
            <p:nvPr/>
          </p:nvCxnSpPr>
          <p:spPr>
            <a:xfrm flipH="1">
              <a:off x="2908279" y="2165997"/>
              <a:ext cx="992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162151" y="2347019"/>
            <a:ext cx="866447" cy="114768"/>
            <a:chOff x="3118436" y="2102380"/>
            <a:chExt cx="866447" cy="114768"/>
          </a:xfrm>
        </p:grpSpPr>
        <p:sp>
          <p:nvSpPr>
            <p:cNvPr id="40" name="Oval 39"/>
            <p:cNvSpPr/>
            <p:nvPr/>
          </p:nvSpPr>
          <p:spPr>
            <a:xfrm>
              <a:off x="3118436" y="2102380"/>
              <a:ext cx="118086" cy="11476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3236523" y="2166002"/>
              <a:ext cx="74836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166818" y="1652268"/>
            <a:ext cx="1199195" cy="114768"/>
            <a:chOff x="2492632" y="2108613"/>
            <a:chExt cx="1199195" cy="114768"/>
          </a:xfrm>
        </p:grpSpPr>
        <p:cxnSp>
          <p:nvCxnSpPr>
            <p:cNvPr id="47" name="Straight Connector 46"/>
            <p:cNvCxnSpPr/>
            <p:nvPr/>
          </p:nvCxnSpPr>
          <p:spPr>
            <a:xfrm flipH="1">
              <a:off x="2606054" y="2165997"/>
              <a:ext cx="10857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2492632" y="2108613"/>
              <a:ext cx="118086" cy="11476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115A-35E4-694C-BCCC-E1ECACFD7136}" type="slidenum">
              <a:rPr lang="en-US" smtClean="0"/>
              <a:t>9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508955" y="4923814"/>
            <a:ext cx="20784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595959"/>
                </a:solidFill>
                <a:latin typeface="Avenir Book"/>
                <a:cs typeface="Avenir Book"/>
              </a:rPr>
              <a:t>Omny IQ, Inc.  CONFIDENTIAL</a:t>
            </a:r>
            <a:endParaRPr lang="en-US" sz="105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pic>
        <p:nvPicPr>
          <p:cNvPr id="32" name="Picture 31" descr="iMac B Reboots Visualization Dashboard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120" l="8727" r="86549">
                        <a14:foregroundMark x1="53883" y1="79263" x2="53883" y2="79263"/>
                        <a14:foregroundMark x1="41793" y1="77765" x2="41793" y2="77765"/>
                        <a14:foregroundMark x1="31385" y1="75691" x2="31385" y2="75691"/>
                        <a14:foregroundMark x1="49319" y1="73502" x2="49319" y2="73502"/>
                        <a14:foregroundMark x1="61489" y1="74309" x2="61489" y2="74309"/>
                        <a14:foregroundMark x1="70616" y1="75115" x2="70616" y2="75115"/>
                        <a14:foregroundMark x1="50761" y1="85599" x2="50761" y2="85599"/>
                        <a14:foregroundMark x1="48359" y1="84332" x2="48359" y2="84332"/>
                        <a14:foregroundMark x1="17134" y1="77535" x2="17134" y2="77535"/>
                        <a14:foregroundMark x1="13851" y1="76728" x2="13851" y2="76728"/>
                        <a14:foregroundMark x1="13851" y1="73502" x2="13851" y2="73502"/>
                        <a14:foregroundMark x1="17374" y1="72696" x2="17374" y2="72696"/>
                        <a14:foregroundMark x1="21938" y1="74078" x2="21938" y2="74078"/>
                        <a14:foregroundMark x1="25781" y1="76959" x2="25781" y2="76959"/>
                        <a14:foregroundMark x1="21537" y1="79839" x2="21537" y2="79839"/>
                        <a14:foregroundMark x1="62050" y1="79032" x2="62050" y2="79032"/>
                        <a14:foregroundMark x1="65172" y1="78571" x2="65172" y2="78571"/>
                        <a14:foregroundMark x1="75741" y1="77535" x2="75741" y2="77535"/>
                        <a14:foregroundMark x1="68455" y1="78802" x2="68455" y2="78802"/>
                        <a14:foregroundMark x1="79263" y1="74885" x2="79263" y2="74885"/>
                        <a14:foregroundMark x1="81825" y1="76728" x2="81825" y2="76728"/>
                        <a14:backgroundMark x1="37070" y1="83756" x2="37070" y2="83756"/>
                        <a14:backgroundMark x1="36349" y1="87673" x2="36349" y2="87673"/>
                        <a14:backgroundMark x1="60048" y1="82949" x2="60048" y2="82949"/>
                        <a14:backgroundMark x1="56926" y1="81912" x2="56926" y2="81912"/>
                        <a14:backgroundMark x1="39231" y1="81106" x2="39231" y2="81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6" r="13281" b="11928"/>
          <a:stretch/>
        </p:blipFill>
        <p:spPr>
          <a:xfrm>
            <a:off x="2155095" y="899160"/>
            <a:ext cx="5040629" cy="3957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1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51464</TotalTime>
  <Words>268</Words>
  <Application>Microsoft Macintosh PowerPoint</Application>
  <PresentationFormat>On-screen Show (16:9)</PresentationFormat>
  <Paragraphs>117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Avenir Book</vt:lpstr>
      <vt:lpstr>Avenir Heavy</vt:lpstr>
      <vt:lpstr>Calibri</vt:lpstr>
      <vt:lpstr>Arial</vt:lpstr>
      <vt:lpstr>Office Theme</vt:lpstr>
      <vt:lpstr>Omny IQ Cloud for Diagnostics and Analytics</vt:lpstr>
      <vt:lpstr>Device Profile</vt:lpstr>
      <vt:lpstr>PowerPoint Presentation</vt:lpstr>
      <vt:lpstr>Omny IQ responsive diagnostics, visualization and actions</vt:lpstr>
      <vt:lpstr>Omny IQ integrated full-stack solution</vt:lpstr>
      <vt:lpstr>Existing Tech Support process</vt:lpstr>
      <vt:lpstr>Directly access devices instead</vt:lpstr>
      <vt:lpstr>Remote Diagnostics Dashboard</vt:lpstr>
      <vt:lpstr>Preventive Care of Installed Base</vt:lpstr>
      <vt:lpstr>Correlating information to  Fault Isolate, Detect and Remediate</vt:lpstr>
      <vt:lpstr>    Serious Security / Privacy</vt:lpstr>
    </vt:vector>
  </TitlesOfParts>
  <Manager/>
  <Company/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Vivek Pathela</dc:creator>
  <cp:keywords/>
  <dc:description/>
  <cp:lastModifiedBy>Microsoft Office User</cp:lastModifiedBy>
  <cp:revision>897</cp:revision>
  <cp:lastPrinted>2015-10-16T16:45:33Z</cp:lastPrinted>
  <dcterms:created xsi:type="dcterms:W3CDTF">2015-07-12T23:27:21Z</dcterms:created>
  <dcterms:modified xsi:type="dcterms:W3CDTF">2016-07-20T04:59:06Z</dcterms:modified>
  <cp:category/>
</cp:coreProperties>
</file>